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DengXian" panose="02010600030101010101" pitchFamily="2" charset="-122"/>
      <p:regular r:id="rId31"/>
      <p:bold r:id="rId32"/>
    </p:embeddedFont>
    <p:embeddedFont>
      <p:font typeface="Calibri" panose="020F0502020204030204" pitchFamily="34" charset="0"/>
      <p:regular r:id="rId33"/>
      <p:bold r:id="rId34"/>
      <p:italic r:id="rId35"/>
      <p:boldItalic r:id="rId36"/>
    </p:embeddedFont>
    <p:embeddedFont>
      <p:font typeface="Quattrocento Sans" panose="020B05020500000200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B37C4D-08CC-46DC-A732-52138F03525E}">
  <a:tblStyle styleId="{3AB37C4D-08CC-46DC-A732-52138F0352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056"/>
  </p:normalViewPr>
  <p:slideViewPr>
    <p:cSldViewPr snapToGrid="0">
      <p:cViewPr varScale="1">
        <p:scale>
          <a:sx n="123" d="100"/>
          <a:sy n="123" d="100"/>
        </p:scale>
        <p:origin x="13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Our product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EverGreen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is a Healthcare Companion Robot that designed to revolutionize the way we approach well-being.</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9b3b86fd60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9b3b86fd60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9b3b86fd60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9b3b86fd60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9b3b86fd60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9b3b86fd60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9b615bb697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9b615bb69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9b3b86fd6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9b3b86fd6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Measur</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Development Complexity by Assigning story points to ensure efficient development.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These points guide our Agile development process, reflecting complexity and effort.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9b615bb69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9b615bb69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9b3b86fd60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9b3b86fd60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9b3b86fd6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9b3b86fd6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9b3b86fd60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9b3b86fd6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9b3b86fd60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9b3b86fd6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These OKRs ensure a holistic measure of our success.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9b3b86fd6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9b3b86fd6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Our vision is a world where innovative technology integrates into daily life, empowering individuals to lead healthier and more fulfilling lives.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The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EverGreen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Healthcare Companion Robot is a revolutionary product designed to provide care and companionship to individuals who require assistance and health monitoring in their daily lives. This versatile and user-friendly robot offers a range of features to enhance the well-being and independence of its users.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9b3b86fd60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9b3b86fd6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9b3b86fd60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9b3b86fd6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9b615bb69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9b615bb69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9b615bb69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9b615bb69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9b3b86fd60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9b3b86fd60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9b3b86fd60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9b3b86fd6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9b3b86fd60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9b3b86fd60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b615bb69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b615bb69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9b3b86fd60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9b3b86fd6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9b3b86fd6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9b3b86fd6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effectLst/>
                <a:latin typeface="DengXian" panose="02010600030101010101" pitchFamily="2" charset="-122"/>
                <a:cs typeface="Times New Roman" panose="02020603050405020304" pitchFamily="18" charset="0"/>
              </a:rPr>
              <a:t>In response to the diverse challenges in healthcare, our goal is to</a:t>
            </a:r>
            <a:r>
              <a:rPr lang="zh-CN" altLang="zh-CN" dirty="0">
                <a:effectLst/>
              </a:rPr>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b3b86fd6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b3b86fd6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9b615bb697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9b615bb69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9b3b86fd60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9b3b86fd6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9b3b86fd60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9b3b86fd6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9b3b86fd6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9b3b86fd6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Let's delve into the key features of our companion robot.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1.	Medication Management: The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EverGreen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robot reminds users to take their medications at the prescribed times, dispenses the correct doses, and maintains a medication schedule. This feature ensures that users adhere to their treatment plans, promoting better health outcomes.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2.	Assistance with Mobility: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EverGreen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can help patients with tasks like dressing, bathing, and toileting, particularly useful for individuals with physical disabilities or limited mobility.</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3.	Vital Signs Monitoring: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EverGreen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is equipped with sensors to monitor vital signs, including blood pressure, heart rate, and blood glucose levels, and deliver real-time feedback.</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4.	Companionship and Entertainment: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EverGreen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serves as a friendly companion. It engages users in conversations, plays games, streams entertainment, and can even read books or news aloud to the user.</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5.	Emergency Notification System: </a:t>
            </a:r>
            <a:r>
              <a:rPr lang="en-US" altLang="zh-CN" sz="1800" kern="100" dirty="0" err="1">
                <a:effectLst/>
                <a:latin typeface="DengXian" panose="02010600030101010101" pitchFamily="2" charset="-122"/>
                <a:ea typeface="DengXian" panose="02010600030101010101" pitchFamily="2" charset="-122"/>
                <a:cs typeface="Times New Roman" panose="02020603050405020304" pitchFamily="18" charset="0"/>
              </a:rPr>
              <a:t>EverGreen</a:t>
            </a:r>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 incorporates an automatic emergency notification system. It can alert designated contacts or 911 in case of falls, health crises, or other emergencies.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9b3b86fd60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9b3b86fd60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Our Development is User-Centric</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DengXian" panose="02010600030101010101" pitchFamily="2" charset="-122"/>
                <a:ea typeface="DengXian" panose="02010600030101010101" pitchFamily="2" charset="-122"/>
                <a:cs typeface="Times New Roman" panose="02020603050405020304" pitchFamily="18" charset="0"/>
              </a:rPr>
              <a:t>Understanding user stories shapes our development process to meet real-life needs.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p:cSld name="Title ">
    <p:bg>
      <p:bgPr>
        <a:solidFill>
          <a:schemeClr val="accent1"/>
        </a:solidFill>
        <a:effectLst/>
      </p:bgPr>
    </p:bg>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2880360" y="2077974"/>
            <a:ext cx="5582400" cy="9942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3600"/>
              <a:buFont typeface="Quattrocento Sans"/>
              <a:buNone/>
              <a:defRPr sz="3600"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5" name="Google Shape;15;p2"/>
          <p:cNvPicPr preferRelativeResize="0"/>
          <p:nvPr/>
        </p:nvPicPr>
        <p:blipFill rotWithShape="1">
          <a:blip r:embed="rId2">
            <a:alphaModFix/>
          </a:blip>
          <a:srcRect/>
          <a:stretch/>
        </p:blipFill>
        <p:spPr>
          <a:xfrm flipH="1">
            <a:off x="-1" y="0"/>
            <a:ext cx="2850358" cy="5143500"/>
          </a:xfrm>
          <a:prstGeom prst="rect">
            <a:avLst/>
          </a:prstGeom>
          <a:noFill/>
          <a:ln>
            <a:noFill/>
          </a:ln>
        </p:spPr>
      </p:pic>
    </p:spTree>
  </p:cSld>
  <p:clrMapOvr>
    <a:masterClrMapping/>
  </p:clrMapOvr>
  <p:extLst>
    <p:ext uri="{DCECCB84-F9BA-43D5-87BE-67443E8EF086}">
      <p15:sldGuideLst xmlns:p15="http://schemas.microsoft.com/office/powerpoint/2012/main">
        <p15:guide id="1" pos="210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ottom Pattern Black">
  <p:cSld name="Bottom Pattern Black">
    <p:bg>
      <p:bgPr>
        <a:solidFill>
          <a:schemeClr val="accent1"/>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body" idx="1"/>
          </p:nvPr>
        </p:nvSpPr>
        <p:spPr>
          <a:xfrm>
            <a:off x="1647230" y="2445529"/>
            <a:ext cx="5849400" cy="11511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0"/>
              </a:spcBef>
              <a:spcAft>
                <a:spcPts val="0"/>
              </a:spcAft>
              <a:buClr>
                <a:schemeClr val="lt1"/>
              </a:buClr>
              <a:buSzPts val="1400"/>
              <a:buFont typeface="Arial"/>
              <a:buNone/>
              <a:defRPr sz="1400">
                <a:solidFill>
                  <a:schemeClr val="lt1"/>
                </a:solidFill>
                <a:latin typeface="Quattrocento Sans"/>
                <a:ea typeface="Quattrocento Sans"/>
                <a:cs typeface="Quattrocento Sans"/>
                <a:sym typeface="Quattrocento Sans"/>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53" name="Google Shape;53;p11"/>
          <p:cNvSpPr txBox="1">
            <a:spLocks noGrp="1"/>
          </p:cNvSpPr>
          <p:nvPr>
            <p:ph type="title"/>
          </p:nvPr>
        </p:nvSpPr>
        <p:spPr>
          <a:xfrm>
            <a:off x="1143976" y="1481328"/>
            <a:ext cx="6855900" cy="461700"/>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lt1"/>
              </a:buClr>
              <a:buSzPts val="3000"/>
              <a:buFont typeface="Quattrocento Sans"/>
              <a:buNone/>
              <a:defRPr sz="3000" b="1" i="0" cap="non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54" name="Google Shape;54;p11"/>
          <p:cNvPicPr preferRelativeResize="0"/>
          <p:nvPr/>
        </p:nvPicPr>
        <p:blipFill rotWithShape="1">
          <a:blip r:embed="rId2">
            <a:alphaModFix/>
          </a:blip>
          <a:srcRect/>
          <a:stretch/>
        </p:blipFill>
        <p:spPr>
          <a:xfrm>
            <a:off x="0" y="4375391"/>
            <a:ext cx="9144000" cy="6572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ft Pattern Content">
  <p:cSld name="Left Pattern Content">
    <p:bg>
      <p:bgPr>
        <a:solidFill>
          <a:schemeClr val="accent2"/>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body" idx="1"/>
          </p:nvPr>
        </p:nvSpPr>
        <p:spPr>
          <a:xfrm>
            <a:off x="3400425" y="1428750"/>
            <a:ext cx="5216700" cy="24576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400"/>
              <a:buNone/>
              <a:defRPr sz="1400" b="1">
                <a:solidFill>
                  <a:schemeClr val="lt1"/>
                </a:solidFill>
              </a:defRPr>
            </a:lvl1pPr>
            <a:lvl2pPr marL="914400" lvl="1" indent="-317500" algn="l">
              <a:lnSpc>
                <a:spcPct val="90000"/>
              </a:lnSpc>
              <a:spcBef>
                <a:spcPts val="800"/>
              </a:spcBef>
              <a:spcAft>
                <a:spcPts val="0"/>
              </a:spcAft>
              <a:buClr>
                <a:schemeClr val="lt1"/>
              </a:buClr>
              <a:buSzPts val="1400"/>
              <a:buChar char="•"/>
              <a:defRPr sz="1400">
                <a:solidFill>
                  <a:schemeClr val="lt1"/>
                </a:solidFill>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57" name="Google Shape;57;p12"/>
          <p:cNvPicPr preferRelativeResize="0"/>
          <p:nvPr/>
        </p:nvPicPr>
        <p:blipFill rotWithShape="1">
          <a:blip r:embed="rId2">
            <a:alphaModFix/>
          </a:blip>
          <a:srcRect/>
          <a:stretch/>
        </p:blipFill>
        <p:spPr>
          <a:xfrm>
            <a:off x="0" y="0"/>
            <a:ext cx="2857500" cy="5143500"/>
          </a:xfrm>
          <a:prstGeom prst="rect">
            <a:avLst/>
          </a:prstGeom>
          <a:noFill/>
          <a:ln>
            <a:noFill/>
          </a:ln>
        </p:spPr>
      </p:pic>
      <p:sp>
        <p:nvSpPr>
          <p:cNvPr id="58" name="Google Shape;58;p12"/>
          <p:cNvSpPr txBox="1">
            <a:spLocks noGrp="1"/>
          </p:cNvSpPr>
          <p:nvPr>
            <p:ph type="title"/>
          </p:nvPr>
        </p:nvSpPr>
        <p:spPr>
          <a:xfrm>
            <a:off x="3400424" y="536971"/>
            <a:ext cx="5216700" cy="891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3000"/>
              <a:buFont typeface="Quattrocento Sans"/>
              <a:buNone/>
              <a:defRPr sz="3000" i="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1620">
          <p15:clr>
            <a:srgbClr val="FBAE40"/>
          </p15:clr>
        </p15:guide>
        <p15:guide id="2" pos="2142">
          <p15:clr>
            <a:srgbClr val="5ACBF0"/>
          </p15:clr>
        </p15:guide>
        <p15:guide id="3" orient="horz" pos="1680">
          <p15:clr>
            <a:srgbClr val="5ACBF0"/>
          </p15:clr>
        </p15:guide>
        <p15:guide id="4" orient="horz" pos="186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Photo Content">
  <p:cSld name="One Photo Content">
    <p:bg>
      <p:bgPr>
        <a:solidFill>
          <a:schemeClr val="accent3"/>
        </a:solidFill>
        <a:effectLst/>
      </p:bgPr>
    </p:bg>
    <p:spTree>
      <p:nvGrpSpPr>
        <p:cNvPr id="1" name="Shape 59"/>
        <p:cNvGrpSpPr/>
        <p:nvPr/>
      </p:nvGrpSpPr>
      <p:grpSpPr>
        <a:xfrm>
          <a:off x="0" y="0"/>
          <a:ext cx="0" cy="0"/>
          <a:chOff x="0" y="0"/>
          <a:chExt cx="0" cy="0"/>
        </a:xfrm>
      </p:grpSpPr>
      <p:sp>
        <p:nvSpPr>
          <p:cNvPr id="60" name="Google Shape;60;p13"/>
          <p:cNvSpPr txBox="1">
            <a:spLocks noGrp="1"/>
          </p:cNvSpPr>
          <p:nvPr>
            <p:ph type="body" idx="1"/>
          </p:nvPr>
        </p:nvSpPr>
        <p:spPr>
          <a:xfrm>
            <a:off x="571500" y="1428750"/>
            <a:ext cx="4000500" cy="24576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accent1"/>
              </a:buClr>
              <a:buSzPts val="1400"/>
              <a:buNone/>
              <a:defRPr sz="1400" b="1">
                <a:solidFill>
                  <a:schemeClr val="accent1"/>
                </a:solidFill>
              </a:defRPr>
            </a:lvl1pPr>
            <a:lvl2pPr marL="914400" lvl="1" indent="-317500" algn="l">
              <a:lnSpc>
                <a:spcPct val="90000"/>
              </a:lnSpc>
              <a:spcBef>
                <a:spcPts val="800"/>
              </a:spcBef>
              <a:spcAft>
                <a:spcPts val="0"/>
              </a:spcAft>
              <a:buClr>
                <a:schemeClr val="accent1"/>
              </a:buClr>
              <a:buSzPts val="1400"/>
              <a:buChar char="•"/>
              <a:defRPr sz="1400">
                <a:solidFill>
                  <a:schemeClr val="accent1"/>
                </a:solidFill>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61" name="Google Shape;61;p13"/>
          <p:cNvSpPr>
            <a:spLocks noGrp="1"/>
          </p:cNvSpPr>
          <p:nvPr>
            <p:ph type="pic" idx="2"/>
          </p:nvPr>
        </p:nvSpPr>
        <p:spPr>
          <a:xfrm>
            <a:off x="5401968" y="536972"/>
            <a:ext cx="3170400" cy="3546000"/>
          </a:xfrm>
          <a:prstGeom prst="rect">
            <a:avLst/>
          </a:prstGeom>
          <a:solidFill>
            <a:srgbClr val="DDA620"/>
          </a:solidFill>
          <a:ln>
            <a:noFill/>
          </a:ln>
        </p:spPr>
      </p:sp>
      <p:sp>
        <p:nvSpPr>
          <p:cNvPr id="62" name="Google Shape;62;p13"/>
          <p:cNvSpPr txBox="1">
            <a:spLocks noGrp="1"/>
          </p:cNvSpPr>
          <p:nvPr>
            <p:ph type="title"/>
          </p:nvPr>
        </p:nvSpPr>
        <p:spPr>
          <a:xfrm>
            <a:off x="571500" y="536971"/>
            <a:ext cx="4000500" cy="891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accent1"/>
              </a:buClr>
              <a:buSzPts val="3000"/>
              <a:buFont typeface="Quattrocento Sans"/>
              <a:buNone/>
              <a:defRPr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63" name="Google Shape;63;p13"/>
          <p:cNvPicPr preferRelativeResize="0"/>
          <p:nvPr/>
        </p:nvPicPr>
        <p:blipFill rotWithShape="1">
          <a:blip r:embed="rId2">
            <a:alphaModFix/>
          </a:blip>
          <a:srcRect/>
          <a:stretch/>
        </p:blipFill>
        <p:spPr>
          <a:xfrm>
            <a:off x="0" y="4500563"/>
            <a:ext cx="9144000" cy="642937"/>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5"/>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0" name="Google Shape;70;p15"/>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71" name="Google Shape;71;p15"/>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ight Pattern Content">
  <p:cSld name="Right Pattern Content">
    <p:bg>
      <p:bgPr>
        <a:solidFill>
          <a:schemeClr val="accent2"/>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body" idx="1"/>
          </p:nvPr>
        </p:nvSpPr>
        <p:spPr>
          <a:xfrm>
            <a:off x="571500" y="1428750"/>
            <a:ext cx="4857600" cy="24576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400"/>
              <a:buNone/>
              <a:defRPr sz="1400" b="1">
                <a:solidFill>
                  <a:schemeClr val="lt1"/>
                </a:solidFill>
              </a:defRPr>
            </a:lvl1pPr>
            <a:lvl2pPr marL="914400" lvl="1" indent="-317500" algn="l">
              <a:lnSpc>
                <a:spcPct val="90000"/>
              </a:lnSpc>
              <a:spcBef>
                <a:spcPts val="800"/>
              </a:spcBef>
              <a:spcAft>
                <a:spcPts val="0"/>
              </a:spcAft>
              <a:buClr>
                <a:schemeClr val="lt1"/>
              </a:buClr>
              <a:buSzPts val="1400"/>
              <a:buChar char="•"/>
              <a:defRPr sz="1400">
                <a:solidFill>
                  <a:schemeClr val="lt1"/>
                </a:solidFill>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18" name="Google Shape;18;p3"/>
          <p:cNvPicPr preferRelativeResize="0"/>
          <p:nvPr/>
        </p:nvPicPr>
        <p:blipFill rotWithShape="1">
          <a:blip r:embed="rId2">
            <a:alphaModFix/>
          </a:blip>
          <a:srcRect/>
          <a:stretch/>
        </p:blipFill>
        <p:spPr>
          <a:xfrm>
            <a:off x="6286500" y="0"/>
            <a:ext cx="2857500" cy="5143500"/>
          </a:xfrm>
          <a:prstGeom prst="rect">
            <a:avLst/>
          </a:prstGeom>
          <a:noFill/>
          <a:ln>
            <a:noFill/>
          </a:ln>
        </p:spPr>
      </p:pic>
      <p:sp>
        <p:nvSpPr>
          <p:cNvPr id="19" name="Google Shape;19;p3"/>
          <p:cNvSpPr txBox="1">
            <a:spLocks noGrp="1"/>
          </p:cNvSpPr>
          <p:nvPr>
            <p:ph type="title"/>
          </p:nvPr>
        </p:nvSpPr>
        <p:spPr>
          <a:xfrm>
            <a:off x="571500" y="536971"/>
            <a:ext cx="4857600" cy="891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3000"/>
              <a:buFont typeface="Quattrocento Sans"/>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1620">
          <p15:clr>
            <a:srgbClr val="FBAE40"/>
          </p15:clr>
        </p15:guide>
        <p15:guide id="2" pos="4595">
          <p15:clr>
            <a:srgbClr val="5ACBF0"/>
          </p15:clr>
        </p15:guide>
        <p15:guide id="3" orient="horz" pos="1680">
          <p15:clr>
            <a:srgbClr val="5ACBF0"/>
          </p15:clr>
        </p15:guide>
        <p15:guide id="4" orient="horz" pos="186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fetti Content Purple">
  <p:cSld name="Confetti Content Purple">
    <p:bg>
      <p:bgPr>
        <a:solidFill>
          <a:schemeClr val="accen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1143976" y="1481328"/>
            <a:ext cx="6855900" cy="461700"/>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accent3"/>
              </a:buClr>
              <a:buSzPts val="3000"/>
              <a:buFont typeface="Quattrocento Sans"/>
              <a:buNone/>
              <a:defRPr sz="3000" b="1" i="0" cap="none">
                <a:solidFill>
                  <a:schemeClr val="accent3"/>
                </a:solidFill>
                <a:latin typeface="Quattrocento Sans"/>
                <a:ea typeface="Quattrocento Sans"/>
                <a:cs typeface="Quattrocento Sans"/>
                <a:sym typeface="Quattrocento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 name="Google Shape;22;p4"/>
          <p:cNvSpPr txBox="1">
            <a:spLocks noGrp="1"/>
          </p:cNvSpPr>
          <p:nvPr>
            <p:ph type="body" idx="1"/>
          </p:nvPr>
        </p:nvSpPr>
        <p:spPr>
          <a:xfrm>
            <a:off x="1647230" y="2445529"/>
            <a:ext cx="5849400" cy="11511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0"/>
              </a:spcBef>
              <a:spcAft>
                <a:spcPts val="0"/>
              </a:spcAft>
              <a:buClr>
                <a:schemeClr val="lt1"/>
              </a:buClr>
              <a:buSzPts val="1400"/>
              <a:buFont typeface="Arial"/>
              <a:buNone/>
              <a:defRPr sz="1400">
                <a:solidFill>
                  <a:schemeClr val="lt1"/>
                </a:solidFill>
                <a:latin typeface="Quattrocento Sans"/>
                <a:ea typeface="Quattrocento Sans"/>
                <a:cs typeface="Quattrocento Sans"/>
                <a:sym typeface="Quattrocento Sans"/>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23" name="Google Shape;23;p4"/>
          <p:cNvPicPr preferRelativeResize="0"/>
          <p:nvPr/>
        </p:nvPicPr>
        <p:blipFill rotWithShape="1">
          <a:blip r:embed="rId2">
            <a:alphaModFix/>
          </a:blip>
          <a:srcRect/>
          <a:stretch/>
        </p:blipFill>
        <p:spPr>
          <a:xfrm>
            <a:off x="0" y="98436"/>
            <a:ext cx="9144000" cy="321469"/>
          </a:xfrm>
          <a:prstGeom prst="rect">
            <a:avLst/>
          </a:prstGeom>
          <a:noFill/>
          <a:ln>
            <a:noFill/>
          </a:ln>
        </p:spPr>
      </p:pic>
      <p:pic>
        <p:nvPicPr>
          <p:cNvPr id="24" name="Google Shape;24;p4"/>
          <p:cNvPicPr preferRelativeResize="0"/>
          <p:nvPr/>
        </p:nvPicPr>
        <p:blipFill rotWithShape="1">
          <a:blip r:embed="rId2">
            <a:alphaModFix/>
          </a:blip>
          <a:srcRect/>
          <a:stretch/>
        </p:blipFill>
        <p:spPr>
          <a:xfrm>
            <a:off x="0" y="4755494"/>
            <a:ext cx="9144000" cy="32146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3078">
          <p15:clr>
            <a:srgbClr val="FBAE40"/>
          </p15:clr>
        </p15:guide>
        <p15:guide id="2" pos="4595">
          <p15:clr>
            <a:srgbClr val="5ACBF0"/>
          </p15:clr>
        </p15:guide>
        <p15:guide id="3" orient="horz" pos="162">
          <p15:clr>
            <a:srgbClr val="5ACBF0"/>
          </p15:clr>
        </p15:guide>
        <p15:guide id="4" orient="horz" pos="1170">
          <p15:clr>
            <a:srgbClr val="5ACBF0"/>
          </p15:clr>
        </p15:guide>
        <p15:guide id="5" orient="horz" pos="2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ttom Pattern White">
  <p:cSld name="Bottom Pattern White">
    <p:bg>
      <p:bgPr>
        <a:solidFill>
          <a:schemeClr val="accent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571500" y="537433"/>
            <a:ext cx="8001000" cy="461700"/>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accent3"/>
              </a:buClr>
              <a:buSzPts val="3000"/>
              <a:buFont typeface="Quattrocento Sans"/>
              <a:buNone/>
              <a:defRPr sz="3000" b="1" i="0" cap="none">
                <a:solidFill>
                  <a:schemeClr val="accent3"/>
                </a:solidFill>
                <a:latin typeface="Quattrocento Sans"/>
                <a:ea typeface="Quattrocento Sans"/>
                <a:cs typeface="Quattrocento Sans"/>
                <a:sym typeface="Quattrocento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 name="Google Shape;27;p5"/>
          <p:cNvSpPr txBox="1">
            <a:spLocks noGrp="1"/>
          </p:cNvSpPr>
          <p:nvPr>
            <p:ph type="body" idx="1"/>
          </p:nvPr>
        </p:nvSpPr>
        <p:spPr>
          <a:xfrm>
            <a:off x="571500" y="1343024"/>
            <a:ext cx="8001000" cy="5145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lt1"/>
              </a:buClr>
              <a:buSzPts val="1400"/>
              <a:buFont typeface="Arial"/>
              <a:buNone/>
              <a:defRPr sz="1400">
                <a:solidFill>
                  <a:schemeClr val="lt1"/>
                </a:solidFill>
                <a:latin typeface="Quattrocento Sans"/>
                <a:ea typeface="Quattrocento Sans"/>
                <a:cs typeface="Quattrocento Sans"/>
                <a:sym typeface="Quattrocento Sans"/>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28" name="Google Shape;28;p5"/>
          <p:cNvPicPr preferRelativeResize="0"/>
          <p:nvPr/>
        </p:nvPicPr>
        <p:blipFill rotWithShape="1">
          <a:blip r:embed="rId2">
            <a:alphaModFix/>
          </a:blip>
          <a:srcRect/>
          <a:stretch/>
        </p:blipFill>
        <p:spPr>
          <a:xfrm>
            <a:off x="0" y="4375391"/>
            <a:ext cx="9144000" cy="657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ft Pattern Content Yellow">
  <p:cSld name="Left Pattern Content Yellow">
    <p:bg>
      <p:bgPr>
        <a:solidFill>
          <a:schemeClr val="accent3"/>
        </a:solid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body" idx="1"/>
          </p:nvPr>
        </p:nvSpPr>
        <p:spPr>
          <a:xfrm>
            <a:off x="3400425" y="1428750"/>
            <a:ext cx="5216700" cy="24576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accent1"/>
              </a:buClr>
              <a:buSzPts val="1400"/>
              <a:buNone/>
              <a:defRPr sz="1400" b="1">
                <a:solidFill>
                  <a:schemeClr val="accent1"/>
                </a:solidFill>
              </a:defRPr>
            </a:lvl1pPr>
            <a:lvl2pPr marL="914400" lvl="1" indent="-317500" algn="l">
              <a:lnSpc>
                <a:spcPct val="90000"/>
              </a:lnSpc>
              <a:spcBef>
                <a:spcPts val="800"/>
              </a:spcBef>
              <a:spcAft>
                <a:spcPts val="0"/>
              </a:spcAft>
              <a:buClr>
                <a:schemeClr val="accent1"/>
              </a:buClr>
              <a:buSzPts val="1400"/>
              <a:buChar char="•"/>
              <a:defRPr sz="1400">
                <a:solidFill>
                  <a:schemeClr val="accent1"/>
                </a:solidFill>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31" name="Google Shape;31;p6"/>
          <p:cNvPicPr preferRelativeResize="0"/>
          <p:nvPr/>
        </p:nvPicPr>
        <p:blipFill rotWithShape="1">
          <a:blip r:embed="rId2">
            <a:alphaModFix/>
          </a:blip>
          <a:srcRect/>
          <a:stretch/>
        </p:blipFill>
        <p:spPr>
          <a:xfrm>
            <a:off x="0" y="0"/>
            <a:ext cx="2857500" cy="5143500"/>
          </a:xfrm>
          <a:prstGeom prst="rect">
            <a:avLst/>
          </a:prstGeom>
          <a:noFill/>
          <a:ln>
            <a:noFill/>
          </a:ln>
        </p:spPr>
      </p:pic>
      <p:sp>
        <p:nvSpPr>
          <p:cNvPr id="32" name="Google Shape;32;p6"/>
          <p:cNvSpPr txBox="1">
            <a:spLocks noGrp="1"/>
          </p:cNvSpPr>
          <p:nvPr>
            <p:ph type="title"/>
          </p:nvPr>
        </p:nvSpPr>
        <p:spPr>
          <a:xfrm>
            <a:off x="3400424" y="536971"/>
            <a:ext cx="5216700" cy="891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accent1"/>
              </a:buClr>
              <a:buSzPts val="3000"/>
              <a:buFont typeface="Quattrocento Sans"/>
              <a:buNone/>
              <a:defRPr sz="3000" i="0" cap="none">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1620">
          <p15:clr>
            <a:srgbClr val="FBAE40"/>
          </p15:clr>
        </p15:guide>
        <p15:guide id="2" pos="2142">
          <p15:clr>
            <a:srgbClr val="5ACBF0"/>
          </p15:clr>
        </p15:guide>
        <p15:guide id="3" orient="horz" pos="1680">
          <p15:clr>
            <a:srgbClr val="5ACBF0"/>
          </p15:clr>
        </p15:guide>
        <p15:guide id="4" orient="horz" pos="18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accent2"/>
        </a:solid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body" idx="1"/>
          </p:nvPr>
        </p:nvSpPr>
        <p:spPr>
          <a:xfrm>
            <a:off x="571500" y="1337964"/>
            <a:ext cx="8001000" cy="8337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Clr>
                <a:schemeClr val="lt1"/>
              </a:buClr>
              <a:buSzPts val="1400"/>
              <a:buFont typeface="Arial"/>
              <a:buNone/>
              <a:defRPr sz="1400">
                <a:solidFill>
                  <a:schemeClr val="lt1"/>
                </a:solidFill>
                <a:latin typeface="Quattrocento Sans"/>
                <a:ea typeface="Quattrocento Sans"/>
                <a:cs typeface="Quattrocento Sans"/>
                <a:sym typeface="Quattrocento Sans"/>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35" name="Google Shape;35;p7"/>
          <p:cNvSpPr txBox="1">
            <a:spLocks noGrp="1"/>
          </p:cNvSpPr>
          <p:nvPr>
            <p:ph type="title"/>
          </p:nvPr>
        </p:nvSpPr>
        <p:spPr>
          <a:xfrm>
            <a:off x="571499" y="536973"/>
            <a:ext cx="8001000" cy="484800"/>
          </a:xfrm>
          <a:prstGeom prst="rect">
            <a:avLst/>
          </a:prstGeom>
          <a:no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accent3"/>
              </a:buClr>
              <a:buSzPts val="3000"/>
              <a:buFont typeface="Quattrocento Sans"/>
              <a:buNone/>
              <a:defRPr sz="3000">
                <a:solidFill>
                  <a:schemeClr val="accent3"/>
                </a:solidFill>
                <a:latin typeface="Quattrocento Sans"/>
                <a:ea typeface="Quattrocento Sans"/>
                <a:cs typeface="Quattrocento Sans"/>
                <a:sym typeface="Quattrocento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Photo Content">
  <p:cSld name="Two Photo Content">
    <p:bg>
      <p:bgPr>
        <a:solidFill>
          <a:schemeClr val="accent3"/>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body" idx="1"/>
          </p:nvPr>
        </p:nvSpPr>
        <p:spPr>
          <a:xfrm>
            <a:off x="571500" y="1428750"/>
            <a:ext cx="4000500" cy="24576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accent1"/>
              </a:buClr>
              <a:buSzPts val="1400"/>
              <a:buNone/>
              <a:defRPr sz="1400" b="1">
                <a:solidFill>
                  <a:schemeClr val="accent1"/>
                </a:solidFill>
              </a:defRPr>
            </a:lvl1pPr>
            <a:lvl2pPr marL="914400" lvl="1" indent="-317500" algn="l">
              <a:lnSpc>
                <a:spcPct val="90000"/>
              </a:lnSpc>
              <a:spcBef>
                <a:spcPts val="800"/>
              </a:spcBef>
              <a:spcAft>
                <a:spcPts val="0"/>
              </a:spcAft>
              <a:buClr>
                <a:schemeClr val="accent1"/>
              </a:buClr>
              <a:buSzPts val="1400"/>
              <a:buChar char="•"/>
              <a:defRPr sz="1400">
                <a:solidFill>
                  <a:schemeClr val="accent1"/>
                </a:solidFill>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38" name="Google Shape;38;p8"/>
          <p:cNvSpPr>
            <a:spLocks noGrp="1"/>
          </p:cNvSpPr>
          <p:nvPr>
            <p:ph type="pic" idx="2"/>
          </p:nvPr>
        </p:nvSpPr>
        <p:spPr>
          <a:xfrm>
            <a:off x="5143500" y="2583061"/>
            <a:ext cx="3429000" cy="1771800"/>
          </a:xfrm>
          <a:prstGeom prst="rect">
            <a:avLst/>
          </a:prstGeom>
          <a:solidFill>
            <a:srgbClr val="DDA620"/>
          </a:solidFill>
          <a:ln>
            <a:noFill/>
          </a:ln>
        </p:spPr>
      </p:sp>
      <p:sp>
        <p:nvSpPr>
          <p:cNvPr id="39" name="Google Shape;39;p8"/>
          <p:cNvSpPr>
            <a:spLocks noGrp="1"/>
          </p:cNvSpPr>
          <p:nvPr>
            <p:ph type="pic" idx="3"/>
          </p:nvPr>
        </p:nvSpPr>
        <p:spPr>
          <a:xfrm>
            <a:off x="5143500" y="536972"/>
            <a:ext cx="3429000" cy="1771800"/>
          </a:xfrm>
          <a:prstGeom prst="rect">
            <a:avLst/>
          </a:prstGeom>
          <a:solidFill>
            <a:srgbClr val="DDA620"/>
          </a:solidFill>
          <a:ln>
            <a:noFill/>
          </a:ln>
        </p:spPr>
      </p:sp>
      <p:pic>
        <p:nvPicPr>
          <p:cNvPr id="40" name="Google Shape;40;p8"/>
          <p:cNvPicPr preferRelativeResize="0"/>
          <p:nvPr/>
        </p:nvPicPr>
        <p:blipFill rotWithShape="1">
          <a:blip r:embed="rId2">
            <a:alphaModFix/>
          </a:blip>
          <a:srcRect/>
          <a:stretch/>
        </p:blipFill>
        <p:spPr>
          <a:xfrm>
            <a:off x="0" y="4500563"/>
            <a:ext cx="9144000" cy="642937"/>
          </a:xfrm>
          <a:prstGeom prst="rect">
            <a:avLst/>
          </a:prstGeom>
          <a:noFill/>
          <a:ln>
            <a:noFill/>
          </a:ln>
        </p:spPr>
      </p:pic>
      <p:sp>
        <p:nvSpPr>
          <p:cNvPr id="41" name="Google Shape;41;p8"/>
          <p:cNvSpPr txBox="1">
            <a:spLocks noGrp="1"/>
          </p:cNvSpPr>
          <p:nvPr>
            <p:ph type="title"/>
          </p:nvPr>
        </p:nvSpPr>
        <p:spPr>
          <a:xfrm>
            <a:off x="571500" y="536971"/>
            <a:ext cx="4000500" cy="891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accent1"/>
              </a:buClr>
              <a:buSzPts val="3000"/>
              <a:buFont typeface="Quattrocento Sans"/>
              <a:buNone/>
              <a:defRPr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2754">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ight Pattern Content Yellow">
  <p:cSld name="Right Pattern Content Yellow">
    <p:bg>
      <p:bgPr>
        <a:solidFill>
          <a:schemeClr val="accent3"/>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body" idx="1"/>
          </p:nvPr>
        </p:nvSpPr>
        <p:spPr>
          <a:xfrm>
            <a:off x="571500" y="1428750"/>
            <a:ext cx="4857600" cy="24576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accent1"/>
              </a:buClr>
              <a:buSzPts val="1400"/>
              <a:buNone/>
              <a:defRPr sz="1400" b="1">
                <a:solidFill>
                  <a:schemeClr val="accent1"/>
                </a:solidFill>
              </a:defRPr>
            </a:lvl1pPr>
            <a:lvl2pPr marL="914400" lvl="1" indent="-317500" algn="l">
              <a:lnSpc>
                <a:spcPct val="90000"/>
              </a:lnSpc>
              <a:spcBef>
                <a:spcPts val="800"/>
              </a:spcBef>
              <a:spcAft>
                <a:spcPts val="0"/>
              </a:spcAft>
              <a:buClr>
                <a:schemeClr val="accent1"/>
              </a:buClr>
              <a:buSzPts val="1400"/>
              <a:buChar char="•"/>
              <a:defRPr sz="1400">
                <a:solidFill>
                  <a:schemeClr val="accent1"/>
                </a:solidFill>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44" name="Google Shape;44;p9"/>
          <p:cNvPicPr preferRelativeResize="0"/>
          <p:nvPr/>
        </p:nvPicPr>
        <p:blipFill rotWithShape="1">
          <a:blip r:embed="rId2">
            <a:alphaModFix/>
          </a:blip>
          <a:srcRect/>
          <a:stretch/>
        </p:blipFill>
        <p:spPr>
          <a:xfrm>
            <a:off x="6286500" y="0"/>
            <a:ext cx="2857500" cy="5143500"/>
          </a:xfrm>
          <a:prstGeom prst="rect">
            <a:avLst/>
          </a:prstGeom>
          <a:noFill/>
          <a:ln>
            <a:noFill/>
          </a:ln>
        </p:spPr>
      </p:pic>
      <p:sp>
        <p:nvSpPr>
          <p:cNvPr id="45" name="Google Shape;45;p9"/>
          <p:cNvSpPr txBox="1">
            <a:spLocks noGrp="1"/>
          </p:cNvSpPr>
          <p:nvPr>
            <p:ph type="title"/>
          </p:nvPr>
        </p:nvSpPr>
        <p:spPr>
          <a:xfrm>
            <a:off x="571500" y="536971"/>
            <a:ext cx="4857600" cy="8919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accent1"/>
              </a:buClr>
              <a:buSzPts val="3000"/>
              <a:buFont typeface="Quattrocento Sans"/>
              <a:buNone/>
              <a:defRPr sz="3000">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1620">
          <p15:clr>
            <a:srgbClr val="FBAE40"/>
          </p15:clr>
        </p15:guide>
        <p15:guide id="2" pos="4595">
          <p15:clr>
            <a:srgbClr val="5ACBF0"/>
          </p15:clr>
        </p15:guide>
        <p15:guide id="3" orient="horz" pos="1680">
          <p15:clr>
            <a:srgbClr val="5ACBF0"/>
          </p15:clr>
        </p15:guide>
        <p15:guide id="4" orient="horz" pos="186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fetti Content Blue">
  <p:cSld name="Confetti Content Blue">
    <p:bg>
      <p:bgPr>
        <a:solidFill>
          <a:schemeClr val="accent2"/>
        </a:solidFill>
        <a:effectLst/>
      </p:bgPr>
    </p:bg>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1143976" y="1481328"/>
            <a:ext cx="6855900" cy="461700"/>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lt1"/>
              </a:buClr>
              <a:buSzPts val="3000"/>
              <a:buFont typeface="Quattrocento Sans"/>
              <a:buNone/>
              <a:defRPr sz="3000" b="1" i="0" cap="non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8" name="Google Shape;48;p10"/>
          <p:cNvSpPr txBox="1">
            <a:spLocks noGrp="1"/>
          </p:cNvSpPr>
          <p:nvPr>
            <p:ph type="body" idx="1"/>
          </p:nvPr>
        </p:nvSpPr>
        <p:spPr>
          <a:xfrm>
            <a:off x="1647230" y="2445529"/>
            <a:ext cx="5849400" cy="11511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0"/>
              </a:spcBef>
              <a:spcAft>
                <a:spcPts val="0"/>
              </a:spcAft>
              <a:buClr>
                <a:schemeClr val="lt1"/>
              </a:buClr>
              <a:buSzPts val="1400"/>
              <a:buFont typeface="Arial"/>
              <a:buNone/>
              <a:defRPr sz="1400">
                <a:solidFill>
                  <a:schemeClr val="lt1"/>
                </a:solidFill>
                <a:latin typeface="Quattrocento Sans"/>
                <a:ea typeface="Quattrocento Sans"/>
                <a:cs typeface="Quattrocento Sans"/>
                <a:sym typeface="Quattrocento Sans"/>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49" name="Google Shape;49;p10"/>
          <p:cNvPicPr preferRelativeResize="0"/>
          <p:nvPr/>
        </p:nvPicPr>
        <p:blipFill rotWithShape="1">
          <a:blip r:embed="rId2">
            <a:alphaModFix/>
          </a:blip>
          <a:srcRect/>
          <a:stretch/>
        </p:blipFill>
        <p:spPr>
          <a:xfrm>
            <a:off x="0" y="98436"/>
            <a:ext cx="9144000" cy="321469"/>
          </a:xfrm>
          <a:prstGeom prst="rect">
            <a:avLst/>
          </a:prstGeom>
          <a:noFill/>
          <a:ln>
            <a:noFill/>
          </a:ln>
        </p:spPr>
      </p:pic>
      <p:pic>
        <p:nvPicPr>
          <p:cNvPr id="50" name="Google Shape;50;p10"/>
          <p:cNvPicPr preferRelativeResize="0"/>
          <p:nvPr/>
        </p:nvPicPr>
        <p:blipFill rotWithShape="1">
          <a:blip r:embed="rId2">
            <a:alphaModFix/>
          </a:blip>
          <a:srcRect/>
          <a:stretch/>
        </p:blipFill>
        <p:spPr>
          <a:xfrm>
            <a:off x="0" y="4755494"/>
            <a:ext cx="9144000" cy="32146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extLst>
    <p:ext uri="{DCECCB84-F9BA-43D5-87BE-67443E8EF086}">
      <p15:sldGuideLst xmlns:p15="http://schemas.microsoft.com/office/powerpoint/2012/main">
        <p15:guide id="1" orient="horz" pos="288">
          <p15:clr>
            <a:srgbClr val="FBAE40"/>
          </p15:clr>
        </p15:guide>
        <p15:guide id="2" pos="4595">
          <p15:clr>
            <a:srgbClr val="5ACBF0"/>
          </p15:clr>
        </p15:guide>
        <p15:guide id="3" orient="horz" pos="162">
          <p15:clr>
            <a:srgbClr val="5ACBF0"/>
          </p15:clr>
        </p15:guide>
        <p15:guide id="4" orient="horz" pos="3096">
          <p15:clr>
            <a:srgbClr val="5ACBF0"/>
          </p15:clr>
        </p15:guide>
        <p15:guide id="5" orient="horz" pos="29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Quattrocento Sans"/>
              <a:buNone/>
              <a:defRPr sz="3300" b="1" i="0" u="none" strike="noStrike" cap="none">
                <a:solidFill>
                  <a:schemeClr val="lt1"/>
                </a:solidFill>
                <a:latin typeface="Quattrocento Sans"/>
                <a:ea typeface="Quattrocento Sans"/>
                <a:cs typeface="Quattrocento Sans"/>
                <a:sym typeface="Quattrocento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Quattrocento Sans"/>
                <a:ea typeface="Quattrocento Sans"/>
                <a:cs typeface="Quattrocento Sans"/>
                <a:sym typeface="Quattrocento Sans"/>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Quattrocento Sans"/>
                <a:ea typeface="Quattrocento Sans"/>
                <a:cs typeface="Quattrocento Sans"/>
                <a:sym typeface="Quattrocento Sans"/>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Quattrocento Sans"/>
                <a:ea typeface="Quattrocento Sans"/>
                <a:cs typeface="Quattrocento Sans"/>
                <a:sym typeface="Quattrocento Sans"/>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Quattrocento Sans"/>
                <a:ea typeface="Quattrocento Sans"/>
                <a:cs typeface="Quattrocento Sans"/>
                <a:sym typeface="Quattrocento Sans"/>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Quattrocento Sans"/>
                <a:ea typeface="Quattrocento Sans"/>
                <a:cs typeface="Quattrocento Sans"/>
                <a:sym typeface="Quattrocento Sans"/>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Quattrocento Sans"/>
                <a:ea typeface="Quattrocento Sans"/>
                <a:cs typeface="Quattrocento Sans"/>
                <a:sym typeface="Quattrocento Sans"/>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Quattrocento Sans"/>
                <a:ea typeface="Quattrocento Sans"/>
                <a:cs typeface="Quattrocento Sans"/>
                <a:sym typeface="Quattrocento Sans"/>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Quattrocento Sans"/>
                <a:ea typeface="Quattrocento Sans"/>
                <a:cs typeface="Quattrocento Sans"/>
                <a:sym typeface="Quattrocento Sans"/>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Quattrocento Sans"/>
                <a:ea typeface="Quattrocento Sans"/>
                <a:cs typeface="Quattrocento Sans"/>
                <a:sym typeface="Quattrocento Sans"/>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lt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lt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9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9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9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9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9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9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9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1"/>
          <p:cNvPicPr preferRelativeResize="0"/>
          <p:nvPr/>
        </p:nvPicPr>
        <p:blipFill>
          <a:blip r:embed="rId16">
            <a:alphaModFix/>
          </a:blip>
          <a:stretch>
            <a:fillRect/>
          </a:stretch>
        </p:blipFill>
        <p:spPr>
          <a:xfrm>
            <a:off x="0" y="-33775"/>
            <a:ext cx="9288467" cy="5177275"/>
          </a:xfrm>
          <a:prstGeom prst="rect">
            <a:avLst/>
          </a:prstGeom>
          <a:noFill/>
          <a:ln>
            <a:noFill/>
          </a:ln>
        </p:spPr>
      </p:pic>
      <p:pic>
        <p:nvPicPr>
          <p:cNvPr id="12" name="Google Shape;12;p1"/>
          <p:cNvPicPr preferRelativeResize="0"/>
          <p:nvPr/>
        </p:nvPicPr>
        <p:blipFill>
          <a:blip r:embed="rId17">
            <a:alphaModFix/>
          </a:blip>
          <a:stretch>
            <a:fillRect/>
          </a:stretch>
        </p:blipFill>
        <p:spPr>
          <a:xfrm>
            <a:off x="0" y="-40975"/>
            <a:ext cx="9304854" cy="51844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5"/>
        <p:cNvGrpSpPr/>
        <p:nvPr/>
      </p:nvGrpSpPr>
      <p:grpSpPr>
        <a:xfrm>
          <a:off x="0" y="0"/>
          <a:ext cx="0" cy="0"/>
          <a:chOff x="0" y="0"/>
          <a:chExt cx="0" cy="0"/>
        </a:xfrm>
      </p:grpSpPr>
      <p:sp>
        <p:nvSpPr>
          <p:cNvPr id="76" name="Google Shape;76;p16"/>
          <p:cNvSpPr/>
          <p:nvPr/>
        </p:nvSpPr>
        <p:spPr>
          <a:xfrm>
            <a:off x="0" y="-40825"/>
            <a:ext cx="9323700" cy="5227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latin typeface="Quattrocento Sans"/>
              <a:ea typeface="Quattrocento Sans"/>
              <a:cs typeface="Quattrocento Sans"/>
              <a:sym typeface="Quattrocento Sans"/>
            </a:endParaRPr>
          </a:p>
        </p:txBody>
      </p:sp>
      <p:sp>
        <p:nvSpPr>
          <p:cNvPr id="77" name="Google Shape;77;p16"/>
          <p:cNvSpPr txBox="1">
            <a:spLocks noGrp="1"/>
          </p:cNvSpPr>
          <p:nvPr>
            <p:ph type="ctrTitle"/>
          </p:nvPr>
        </p:nvSpPr>
        <p:spPr>
          <a:xfrm>
            <a:off x="311708" y="8207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 sz="6600"/>
              <a:t>EVERGREEN</a:t>
            </a:r>
            <a:endParaRPr sz="6600"/>
          </a:p>
        </p:txBody>
      </p:sp>
      <p:sp>
        <p:nvSpPr>
          <p:cNvPr id="78" name="Google Shape;78;p16"/>
          <p:cNvSpPr txBox="1">
            <a:spLocks noGrp="1"/>
          </p:cNvSpPr>
          <p:nvPr>
            <p:ph type="subTitle" idx="1"/>
          </p:nvPr>
        </p:nvSpPr>
        <p:spPr>
          <a:xfrm>
            <a:off x="311700" y="29103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500">
                <a:solidFill>
                  <a:schemeClr val="accent2"/>
                </a:solidFill>
                <a:latin typeface="Times New Roman"/>
                <a:ea typeface="Times New Roman"/>
                <a:cs typeface="Times New Roman"/>
                <a:sym typeface="Times New Roman"/>
              </a:rPr>
              <a:t>Your Adaptive Healthcare Ally</a:t>
            </a:r>
            <a:endParaRPr sz="4200">
              <a:solidFill>
                <a:schemeClr val="accent2"/>
              </a:solidFill>
            </a:endParaRPr>
          </a:p>
        </p:txBody>
      </p:sp>
      <p:pic>
        <p:nvPicPr>
          <p:cNvPr id="79" name="Google Shape;79;p16"/>
          <p:cNvPicPr preferRelativeResize="0"/>
          <p:nvPr/>
        </p:nvPicPr>
        <p:blipFill>
          <a:blip r:embed="rId3">
            <a:alphaModFix/>
          </a:blip>
          <a:stretch>
            <a:fillRect/>
          </a:stretch>
        </p:blipFill>
        <p:spPr>
          <a:xfrm>
            <a:off x="3459075" y="1235525"/>
            <a:ext cx="2155507" cy="572650"/>
          </a:xfrm>
          <a:prstGeom prst="rect">
            <a:avLst/>
          </a:prstGeom>
          <a:noFill/>
          <a:ln>
            <a:noFill/>
          </a:ln>
        </p:spPr>
      </p:pic>
      <p:sp>
        <p:nvSpPr>
          <p:cNvPr id="80" name="Google Shape;80;p16"/>
          <p:cNvSpPr txBox="1"/>
          <p:nvPr/>
        </p:nvSpPr>
        <p:spPr>
          <a:xfrm>
            <a:off x="1738400" y="4252350"/>
            <a:ext cx="4069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800"/>
              </a:spcAft>
              <a:buNone/>
            </a:pPr>
            <a:r>
              <a:rPr lang="en" b="1">
                <a:solidFill>
                  <a:schemeClr val="lt1"/>
                </a:solidFill>
                <a:latin typeface="Times New Roman"/>
                <a:ea typeface="Times New Roman"/>
                <a:cs typeface="Times New Roman"/>
                <a:sym typeface="Times New Roman"/>
              </a:rPr>
              <a:t>duo-ble |</a:t>
            </a:r>
            <a:r>
              <a:rPr lang="en" sz="1100">
                <a:solidFill>
                  <a:schemeClr val="lt1"/>
                </a:solidFill>
                <a:latin typeface="Times New Roman"/>
                <a:ea typeface="Times New Roman"/>
                <a:cs typeface="Times New Roman"/>
                <a:sym typeface="Times New Roman"/>
              </a:rPr>
              <a:t> Chenrui, Niu | Yuan-Yu, Yang</a:t>
            </a:r>
            <a:endParaRPr sz="11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pic>
        <p:nvPicPr>
          <p:cNvPr id="178" name="Google Shape;178;p25"/>
          <p:cNvPicPr preferRelativeResize="0"/>
          <p:nvPr/>
        </p:nvPicPr>
        <p:blipFill>
          <a:blip r:embed="rId3">
            <a:alphaModFix/>
          </a:blip>
          <a:stretch>
            <a:fillRect/>
          </a:stretch>
        </p:blipFill>
        <p:spPr>
          <a:xfrm>
            <a:off x="0" y="-61125"/>
            <a:ext cx="9297315" cy="5204626"/>
          </a:xfrm>
          <a:prstGeom prst="rect">
            <a:avLst/>
          </a:prstGeom>
          <a:noFill/>
          <a:ln>
            <a:noFill/>
          </a:ln>
        </p:spPr>
      </p:pic>
      <p:sp>
        <p:nvSpPr>
          <p:cNvPr id="179" name="Google Shape;179;p25"/>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180" name="Google Shape;180;p25"/>
          <p:cNvSpPr txBox="1">
            <a:spLocks noGrp="1"/>
          </p:cNvSpPr>
          <p:nvPr>
            <p:ph type="ctrTitle"/>
          </p:nvPr>
        </p:nvSpPr>
        <p:spPr>
          <a:xfrm>
            <a:off x="246375" y="114325"/>
            <a:ext cx="5762400" cy="506100"/>
          </a:xfrm>
          <a:prstGeom prst="rect">
            <a:avLst/>
          </a:prstGeom>
          <a:ln>
            <a:noFill/>
          </a:ln>
        </p:spPr>
        <p:txBody>
          <a:bodyPr spcFirstLastPara="1" wrap="square" lIns="68575" tIns="34275" rIns="68575" bIns="34275" anchor="b" anchorCtr="0">
            <a:normAutofit/>
          </a:bodyPr>
          <a:lstStyle/>
          <a:p>
            <a:pPr marL="457200" lvl="0" indent="-406400" algn="l" rtl="0">
              <a:lnSpc>
                <a:spcPct val="107916"/>
              </a:lnSpc>
              <a:spcBef>
                <a:spcPts val="0"/>
              </a:spcBef>
              <a:spcAft>
                <a:spcPts val="800"/>
              </a:spcAft>
              <a:buSzPts val="2800"/>
              <a:buFont typeface="Calibri"/>
              <a:buChar char="●"/>
            </a:pPr>
            <a:r>
              <a:rPr lang="en" sz="2800">
                <a:latin typeface="Calibri"/>
                <a:ea typeface="Calibri"/>
                <a:cs typeface="Calibri"/>
                <a:sym typeface="Calibri"/>
              </a:rPr>
              <a:t>User Stories /Acceptance Criteria</a:t>
            </a:r>
            <a:endParaRPr sz="2800">
              <a:latin typeface="Calibri"/>
              <a:ea typeface="Calibri"/>
              <a:cs typeface="Calibri"/>
              <a:sym typeface="Calibri"/>
            </a:endParaRPr>
          </a:p>
        </p:txBody>
      </p:sp>
      <p:sp>
        <p:nvSpPr>
          <p:cNvPr id="181" name="Google Shape;181;p25"/>
          <p:cNvSpPr/>
          <p:nvPr/>
        </p:nvSpPr>
        <p:spPr>
          <a:xfrm>
            <a:off x="449025" y="1028700"/>
            <a:ext cx="8327700" cy="3551400"/>
          </a:xfrm>
          <a:prstGeom prst="round2DiagRect">
            <a:avLst>
              <a:gd name="adj1" fmla="val 16667"/>
              <a:gd name="adj2" fmla="val 0"/>
            </a:avLst>
          </a:prstGeom>
          <a:solidFill>
            <a:schemeClr val="accent1"/>
          </a:solid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182" name="Google Shape;182;p25"/>
          <p:cNvSpPr txBox="1"/>
          <p:nvPr/>
        </p:nvSpPr>
        <p:spPr>
          <a:xfrm>
            <a:off x="812100" y="1200150"/>
            <a:ext cx="7656900" cy="3171300"/>
          </a:xfrm>
          <a:prstGeom prst="rect">
            <a:avLst/>
          </a:prstGeom>
          <a:noFill/>
          <a:ln>
            <a:noFill/>
          </a:ln>
        </p:spPr>
        <p:txBody>
          <a:bodyPr spcFirstLastPara="1" wrap="square" lIns="91425" tIns="91425" rIns="91425" bIns="91425" anchor="t" anchorCtr="0">
            <a:spAutoFit/>
          </a:bodyPr>
          <a:lstStyle/>
          <a:p>
            <a:pPr marL="457200" lvl="0" indent="0" algn="just" rtl="0">
              <a:lnSpc>
                <a:spcPct val="107000"/>
              </a:lnSpc>
              <a:spcBef>
                <a:spcPts val="0"/>
              </a:spcBef>
              <a:spcAft>
                <a:spcPts val="0"/>
              </a:spcAft>
              <a:buNone/>
            </a:pPr>
            <a:r>
              <a:rPr lang="en" sz="2100" b="1">
                <a:solidFill>
                  <a:schemeClr val="lt1"/>
                </a:solidFill>
              </a:rPr>
              <a:t>3. As someone with a chronic health condition, I need a device to monitor my vital signs, including blood pressure and glucose levels, and provide real-time feedback.</a:t>
            </a:r>
            <a:endParaRPr sz="2100" b="1">
              <a:solidFill>
                <a:schemeClr val="lt1"/>
              </a:solidFill>
            </a:endParaRPr>
          </a:p>
          <a:p>
            <a:pPr marL="457200" lvl="0" indent="0" algn="just" rtl="0">
              <a:lnSpc>
                <a:spcPct val="107000"/>
              </a:lnSpc>
              <a:spcBef>
                <a:spcPts val="800"/>
              </a:spcBef>
              <a:spcAft>
                <a:spcPts val="0"/>
              </a:spcAft>
              <a:buNone/>
            </a:pPr>
            <a:endParaRPr sz="200" b="1">
              <a:solidFill>
                <a:schemeClr val="lt1"/>
              </a:solidFill>
            </a:endParaRPr>
          </a:p>
          <a:p>
            <a:pPr marL="457200" lvl="0" indent="0" algn="just" rtl="0">
              <a:lnSpc>
                <a:spcPct val="107000"/>
              </a:lnSpc>
              <a:spcBef>
                <a:spcPts val="800"/>
              </a:spcBef>
              <a:spcAft>
                <a:spcPts val="800"/>
              </a:spcAft>
              <a:buNone/>
            </a:pPr>
            <a:r>
              <a:rPr lang="en" sz="2100" b="1">
                <a:solidFill>
                  <a:schemeClr val="lt1"/>
                </a:solidFill>
              </a:rPr>
              <a:t>4. As an individual living alone, I need a friendly companion, to engage me in conversations, play games, read books or news aloud to help combat loneliness, contributing to my emotional well-being.</a:t>
            </a:r>
            <a:endParaRPr sz="2100" b="1">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pic>
        <p:nvPicPr>
          <p:cNvPr id="188" name="Google Shape;188;p26"/>
          <p:cNvPicPr preferRelativeResize="0"/>
          <p:nvPr/>
        </p:nvPicPr>
        <p:blipFill>
          <a:blip r:embed="rId3">
            <a:alphaModFix/>
          </a:blip>
          <a:stretch>
            <a:fillRect/>
          </a:stretch>
        </p:blipFill>
        <p:spPr>
          <a:xfrm>
            <a:off x="0" y="-61125"/>
            <a:ext cx="9297315" cy="5204626"/>
          </a:xfrm>
          <a:prstGeom prst="rect">
            <a:avLst/>
          </a:prstGeom>
          <a:noFill/>
          <a:ln>
            <a:noFill/>
          </a:ln>
        </p:spPr>
      </p:pic>
      <p:sp>
        <p:nvSpPr>
          <p:cNvPr id="189" name="Google Shape;189;p26"/>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190" name="Google Shape;190;p26"/>
          <p:cNvSpPr txBox="1">
            <a:spLocks noGrp="1"/>
          </p:cNvSpPr>
          <p:nvPr>
            <p:ph type="ctrTitle"/>
          </p:nvPr>
        </p:nvSpPr>
        <p:spPr>
          <a:xfrm>
            <a:off x="246375" y="114325"/>
            <a:ext cx="5762400" cy="506100"/>
          </a:xfrm>
          <a:prstGeom prst="rect">
            <a:avLst/>
          </a:prstGeom>
          <a:ln>
            <a:noFill/>
          </a:ln>
        </p:spPr>
        <p:txBody>
          <a:bodyPr spcFirstLastPara="1" wrap="square" lIns="68575" tIns="34275" rIns="68575" bIns="34275" anchor="b" anchorCtr="0">
            <a:normAutofit/>
          </a:bodyPr>
          <a:lstStyle/>
          <a:p>
            <a:pPr marL="457200" lvl="0" indent="-406400" algn="l" rtl="0">
              <a:lnSpc>
                <a:spcPct val="107916"/>
              </a:lnSpc>
              <a:spcBef>
                <a:spcPts val="0"/>
              </a:spcBef>
              <a:spcAft>
                <a:spcPts val="800"/>
              </a:spcAft>
              <a:buSzPts val="2800"/>
              <a:buFont typeface="Calibri"/>
              <a:buChar char="●"/>
            </a:pPr>
            <a:r>
              <a:rPr lang="en" sz="2800">
                <a:latin typeface="Calibri"/>
                <a:ea typeface="Calibri"/>
                <a:cs typeface="Calibri"/>
                <a:sym typeface="Calibri"/>
              </a:rPr>
              <a:t>User Stories /Acceptance Criteria</a:t>
            </a:r>
            <a:endParaRPr sz="2800">
              <a:latin typeface="Calibri"/>
              <a:ea typeface="Calibri"/>
              <a:cs typeface="Calibri"/>
              <a:sym typeface="Calibri"/>
            </a:endParaRPr>
          </a:p>
        </p:txBody>
      </p:sp>
      <p:sp>
        <p:nvSpPr>
          <p:cNvPr id="191" name="Google Shape;191;p26"/>
          <p:cNvSpPr/>
          <p:nvPr/>
        </p:nvSpPr>
        <p:spPr>
          <a:xfrm>
            <a:off x="449025" y="694525"/>
            <a:ext cx="8383200" cy="4173900"/>
          </a:xfrm>
          <a:prstGeom prst="round2DiagRect">
            <a:avLst>
              <a:gd name="adj1" fmla="val 16667"/>
              <a:gd name="adj2" fmla="val 0"/>
            </a:avLst>
          </a:prstGeom>
          <a:solidFill>
            <a:schemeClr val="accent1"/>
          </a:solid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192" name="Google Shape;192;p26"/>
          <p:cNvSpPr txBox="1"/>
          <p:nvPr/>
        </p:nvSpPr>
        <p:spPr>
          <a:xfrm>
            <a:off x="812100" y="819150"/>
            <a:ext cx="7656900" cy="3744600"/>
          </a:xfrm>
          <a:prstGeom prst="rect">
            <a:avLst/>
          </a:prstGeom>
          <a:noFill/>
          <a:ln>
            <a:noFill/>
          </a:ln>
        </p:spPr>
        <p:txBody>
          <a:bodyPr spcFirstLastPara="1" wrap="square" lIns="91425" tIns="91425" rIns="91425" bIns="91425" anchor="t" anchorCtr="0">
            <a:spAutoFit/>
          </a:bodyPr>
          <a:lstStyle/>
          <a:p>
            <a:pPr marL="457200" lvl="0" indent="0" algn="just" rtl="0">
              <a:lnSpc>
                <a:spcPct val="107000"/>
              </a:lnSpc>
              <a:spcBef>
                <a:spcPts val="0"/>
              </a:spcBef>
              <a:spcAft>
                <a:spcPts val="0"/>
              </a:spcAft>
              <a:buNone/>
            </a:pPr>
            <a:r>
              <a:rPr lang="en" sz="2000" b="1">
                <a:solidFill>
                  <a:schemeClr val="lt1"/>
                </a:solidFill>
              </a:rPr>
              <a:t>5. As a person with a history of health crises, I need a device that has an automatic emergency notification system. In case of a fall or other emergencies, it promptly alerts designated contacts or emergency services.</a:t>
            </a:r>
            <a:endParaRPr sz="2000" b="1">
              <a:solidFill>
                <a:schemeClr val="lt1"/>
              </a:solidFill>
            </a:endParaRPr>
          </a:p>
          <a:p>
            <a:pPr marL="457200" lvl="0" indent="0" algn="just" rtl="0">
              <a:lnSpc>
                <a:spcPct val="107000"/>
              </a:lnSpc>
              <a:spcBef>
                <a:spcPts val="800"/>
              </a:spcBef>
              <a:spcAft>
                <a:spcPts val="0"/>
              </a:spcAft>
              <a:buNone/>
            </a:pPr>
            <a:endParaRPr sz="500" b="1">
              <a:solidFill>
                <a:schemeClr val="lt1"/>
              </a:solidFill>
            </a:endParaRPr>
          </a:p>
          <a:p>
            <a:pPr marL="457200" lvl="0" indent="0" algn="just" rtl="0">
              <a:lnSpc>
                <a:spcPct val="107000"/>
              </a:lnSpc>
              <a:spcBef>
                <a:spcPts val="800"/>
              </a:spcBef>
              <a:spcAft>
                <a:spcPts val="800"/>
              </a:spcAft>
              <a:buNone/>
            </a:pPr>
            <a:r>
              <a:rPr lang="en" sz="2000" b="1">
                <a:solidFill>
                  <a:schemeClr val="lt1"/>
                </a:solidFill>
              </a:rPr>
              <a:t>6. As a family member living far away from my elderly parents, I need some device to facilitate remote connection so that I can check on their well-being through the monitoring features, engage in virtual conversations, and ensure they receive timely assistance in case of emergencies.</a:t>
            </a:r>
            <a:endParaRPr sz="2900" b="1">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pic>
        <p:nvPicPr>
          <p:cNvPr id="198" name="Google Shape;198;p27"/>
          <p:cNvPicPr preferRelativeResize="0"/>
          <p:nvPr/>
        </p:nvPicPr>
        <p:blipFill>
          <a:blip r:embed="rId3">
            <a:alphaModFix/>
          </a:blip>
          <a:stretch>
            <a:fillRect/>
          </a:stretch>
        </p:blipFill>
        <p:spPr>
          <a:xfrm>
            <a:off x="0" y="-61125"/>
            <a:ext cx="9297315" cy="5204626"/>
          </a:xfrm>
          <a:prstGeom prst="rect">
            <a:avLst/>
          </a:prstGeom>
          <a:noFill/>
          <a:ln>
            <a:noFill/>
          </a:ln>
        </p:spPr>
      </p:pic>
      <p:sp>
        <p:nvSpPr>
          <p:cNvPr id="199" name="Google Shape;199;p27"/>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200" name="Google Shape;200;p27"/>
          <p:cNvSpPr txBox="1">
            <a:spLocks noGrp="1"/>
          </p:cNvSpPr>
          <p:nvPr>
            <p:ph type="ctrTitle"/>
          </p:nvPr>
        </p:nvSpPr>
        <p:spPr>
          <a:xfrm>
            <a:off x="246375" y="114325"/>
            <a:ext cx="5762400" cy="506100"/>
          </a:xfrm>
          <a:prstGeom prst="rect">
            <a:avLst/>
          </a:prstGeom>
          <a:ln>
            <a:noFill/>
          </a:ln>
        </p:spPr>
        <p:txBody>
          <a:bodyPr spcFirstLastPara="1" wrap="square" lIns="68575" tIns="34275" rIns="68575" bIns="34275" anchor="b" anchorCtr="0">
            <a:normAutofit/>
          </a:bodyPr>
          <a:lstStyle/>
          <a:p>
            <a:pPr marL="457200" lvl="0" indent="-406400" algn="l" rtl="0">
              <a:lnSpc>
                <a:spcPct val="107916"/>
              </a:lnSpc>
              <a:spcBef>
                <a:spcPts val="0"/>
              </a:spcBef>
              <a:spcAft>
                <a:spcPts val="800"/>
              </a:spcAft>
              <a:buSzPts val="2800"/>
              <a:buFont typeface="Calibri"/>
              <a:buChar char="●"/>
            </a:pPr>
            <a:r>
              <a:rPr lang="en" sz="2800">
                <a:latin typeface="Calibri"/>
                <a:ea typeface="Calibri"/>
                <a:cs typeface="Calibri"/>
                <a:sym typeface="Calibri"/>
              </a:rPr>
              <a:t>User Stories /Acceptance Criteria</a:t>
            </a:r>
            <a:endParaRPr sz="2800">
              <a:latin typeface="Calibri"/>
              <a:ea typeface="Calibri"/>
              <a:cs typeface="Calibri"/>
              <a:sym typeface="Calibri"/>
            </a:endParaRPr>
          </a:p>
        </p:txBody>
      </p:sp>
      <p:sp>
        <p:nvSpPr>
          <p:cNvPr id="201" name="Google Shape;201;p27"/>
          <p:cNvSpPr/>
          <p:nvPr/>
        </p:nvSpPr>
        <p:spPr>
          <a:xfrm>
            <a:off x="449025" y="1028700"/>
            <a:ext cx="8327700" cy="3771900"/>
          </a:xfrm>
          <a:prstGeom prst="round2DiagRect">
            <a:avLst>
              <a:gd name="adj1" fmla="val 16667"/>
              <a:gd name="adj2" fmla="val 0"/>
            </a:avLst>
          </a:prstGeom>
          <a:solidFill>
            <a:schemeClr val="accent1"/>
          </a:solid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02" name="Google Shape;202;p27"/>
          <p:cNvSpPr txBox="1"/>
          <p:nvPr/>
        </p:nvSpPr>
        <p:spPr>
          <a:xfrm>
            <a:off x="812100" y="1123950"/>
            <a:ext cx="7656900" cy="3529500"/>
          </a:xfrm>
          <a:prstGeom prst="rect">
            <a:avLst/>
          </a:prstGeom>
          <a:noFill/>
          <a:ln>
            <a:noFill/>
          </a:ln>
        </p:spPr>
        <p:txBody>
          <a:bodyPr spcFirstLastPara="1" wrap="square" lIns="91425" tIns="91425" rIns="91425" bIns="91425" anchor="t" anchorCtr="0">
            <a:spAutoFit/>
          </a:bodyPr>
          <a:lstStyle/>
          <a:p>
            <a:pPr marL="457200" lvl="0" indent="0" algn="just" rtl="0">
              <a:lnSpc>
                <a:spcPct val="107000"/>
              </a:lnSpc>
              <a:spcBef>
                <a:spcPts val="0"/>
              </a:spcBef>
              <a:spcAft>
                <a:spcPts val="0"/>
              </a:spcAft>
              <a:buNone/>
            </a:pPr>
            <a:r>
              <a:rPr lang="en" sz="2100" b="1">
                <a:solidFill>
                  <a:schemeClr val="lt1"/>
                </a:solidFill>
              </a:rPr>
              <a:t>7. As someone recovering from surgery, I need a robot to assist me in daily tasks like fetching items, ensuring I adhere to post-operative care routines, and providing a sense of companionship during the recovery period.</a:t>
            </a:r>
            <a:endParaRPr sz="2100" b="1">
              <a:solidFill>
                <a:schemeClr val="lt1"/>
              </a:solidFill>
            </a:endParaRPr>
          </a:p>
          <a:p>
            <a:pPr marL="457200" lvl="0" indent="0" algn="just" rtl="0">
              <a:lnSpc>
                <a:spcPct val="107000"/>
              </a:lnSpc>
              <a:spcBef>
                <a:spcPts val="800"/>
              </a:spcBef>
              <a:spcAft>
                <a:spcPts val="0"/>
              </a:spcAft>
              <a:buNone/>
            </a:pPr>
            <a:endParaRPr sz="300" b="1">
              <a:solidFill>
                <a:schemeClr val="lt1"/>
              </a:solidFill>
            </a:endParaRPr>
          </a:p>
          <a:p>
            <a:pPr marL="457200" lvl="0" indent="0" algn="just" rtl="0">
              <a:lnSpc>
                <a:spcPct val="107000"/>
              </a:lnSpc>
              <a:spcBef>
                <a:spcPts val="800"/>
              </a:spcBef>
              <a:spcAft>
                <a:spcPts val="800"/>
              </a:spcAft>
              <a:buNone/>
            </a:pPr>
            <a:r>
              <a:rPr lang="en" sz="2100" b="1">
                <a:solidFill>
                  <a:schemeClr val="lt1"/>
                </a:solidFill>
              </a:rPr>
              <a:t>8. Struggling with anxiety and depression, I need  emotional support to engage in mood-boosting activities. It's recommended to incorporate relaxation exercises, contributing to my mental health and overall well-being.</a:t>
            </a:r>
            <a:endParaRPr sz="3000" b="1">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ctrTitle"/>
          </p:nvPr>
        </p:nvSpPr>
        <p:spPr>
          <a:xfrm>
            <a:off x="311708" y="744575"/>
            <a:ext cx="8520600" cy="2052600"/>
          </a:xfrm>
          <a:prstGeom prst="rect">
            <a:avLst/>
          </a:prstGeom>
          <a:ln w="9525" cap="flat" cmpd="sng">
            <a:solidFill>
              <a:schemeClr val="accent2"/>
            </a:solidFill>
            <a:prstDash val="solid"/>
            <a:round/>
            <a:headEnd type="none" w="sm" len="sm"/>
            <a:tailEnd type="none" w="sm" len="sm"/>
          </a:ln>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pic>
        <p:nvPicPr>
          <p:cNvPr id="208" name="Google Shape;208;p28"/>
          <p:cNvPicPr preferRelativeResize="0"/>
          <p:nvPr/>
        </p:nvPicPr>
        <p:blipFill>
          <a:blip r:embed="rId3">
            <a:alphaModFix/>
          </a:blip>
          <a:stretch>
            <a:fillRect/>
          </a:stretch>
        </p:blipFill>
        <p:spPr>
          <a:xfrm>
            <a:off x="0" y="-61125"/>
            <a:ext cx="9297315" cy="5204626"/>
          </a:xfrm>
          <a:prstGeom prst="rect">
            <a:avLst/>
          </a:prstGeom>
          <a:noFill/>
          <a:ln w="9525" cap="flat" cmpd="sng">
            <a:solidFill>
              <a:schemeClr val="accent2"/>
            </a:solidFill>
            <a:prstDash val="solid"/>
            <a:round/>
            <a:headEnd type="none" w="sm" len="sm"/>
            <a:tailEnd type="none" w="sm" len="sm"/>
          </a:ln>
        </p:spPr>
      </p:pic>
      <p:sp>
        <p:nvSpPr>
          <p:cNvPr id="209" name="Google Shape;209;p28"/>
          <p:cNvSpPr txBox="1">
            <a:spLocks noGrp="1"/>
          </p:cNvSpPr>
          <p:nvPr>
            <p:ph type="ctrTitle"/>
          </p:nvPr>
        </p:nvSpPr>
        <p:spPr>
          <a:xfrm>
            <a:off x="246375" y="38125"/>
            <a:ext cx="5762400" cy="506100"/>
          </a:xfrm>
          <a:prstGeom prst="rect">
            <a:avLst/>
          </a:prstGeom>
          <a:ln>
            <a:noFill/>
          </a:ln>
        </p:spPr>
        <p:txBody>
          <a:bodyPr spcFirstLastPara="1" wrap="square" lIns="68575" tIns="34275" rIns="68575" bIns="34275" anchor="b" anchorCtr="0">
            <a:normAutofit/>
          </a:bodyPr>
          <a:lstStyle/>
          <a:p>
            <a:pPr marL="457200" lvl="0" indent="-406400" algn="l" rtl="0">
              <a:lnSpc>
                <a:spcPct val="107916"/>
              </a:lnSpc>
              <a:spcBef>
                <a:spcPts val="0"/>
              </a:spcBef>
              <a:spcAft>
                <a:spcPts val="800"/>
              </a:spcAft>
              <a:buSzPts val="2800"/>
              <a:buFont typeface="Calibri"/>
              <a:buChar char="●"/>
            </a:pPr>
            <a:r>
              <a:rPr lang="en" sz="2800">
                <a:latin typeface="Calibri"/>
                <a:ea typeface="Calibri"/>
                <a:cs typeface="Calibri"/>
                <a:sym typeface="Calibri"/>
              </a:rPr>
              <a:t>Product Canvas</a:t>
            </a:r>
            <a:endParaRPr sz="2800">
              <a:latin typeface="Calibri"/>
              <a:ea typeface="Calibri"/>
              <a:cs typeface="Calibri"/>
              <a:sym typeface="Calibri"/>
            </a:endParaRPr>
          </a:p>
        </p:txBody>
      </p:sp>
      <p:sp>
        <p:nvSpPr>
          <p:cNvPr id="210" name="Google Shape;210;p28"/>
          <p:cNvSpPr/>
          <p:nvPr/>
        </p:nvSpPr>
        <p:spPr>
          <a:xfrm>
            <a:off x="449025" y="620425"/>
            <a:ext cx="8327700" cy="4382100"/>
          </a:xfrm>
          <a:prstGeom prst="round2DiagRect">
            <a:avLst>
              <a:gd name="adj1" fmla="val 446"/>
              <a:gd name="adj2" fmla="val 0"/>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graphicFrame>
        <p:nvGraphicFramePr>
          <p:cNvPr id="211" name="Google Shape;211;p28"/>
          <p:cNvGraphicFramePr/>
          <p:nvPr/>
        </p:nvGraphicFramePr>
        <p:xfrm>
          <a:off x="449025" y="1354725"/>
          <a:ext cx="8327700" cy="3828525"/>
        </p:xfrm>
        <a:graphic>
          <a:graphicData uri="http://schemas.openxmlformats.org/drawingml/2006/table">
            <a:tbl>
              <a:tblPr>
                <a:noFill/>
                <a:tableStyleId>{3AB37C4D-08CC-46DC-A732-52138F03525E}</a:tableStyleId>
              </a:tblPr>
              <a:tblGrid>
                <a:gridCol w="2775900">
                  <a:extLst>
                    <a:ext uri="{9D8B030D-6E8A-4147-A177-3AD203B41FA5}">
                      <a16:colId xmlns:a16="http://schemas.microsoft.com/office/drawing/2014/main" val="20000"/>
                    </a:ext>
                  </a:extLst>
                </a:gridCol>
                <a:gridCol w="2775900">
                  <a:extLst>
                    <a:ext uri="{9D8B030D-6E8A-4147-A177-3AD203B41FA5}">
                      <a16:colId xmlns:a16="http://schemas.microsoft.com/office/drawing/2014/main" val="20001"/>
                    </a:ext>
                  </a:extLst>
                </a:gridCol>
                <a:gridCol w="2775900">
                  <a:extLst>
                    <a:ext uri="{9D8B030D-6E8A-4147-A177-3AD203B41FA5}">
                      <a16:colId xmlns:a16="http://schemas.microsoft.com/office/drawing/2014/main" val="20002"/>
                    </a:ext>
                  </a:extLst>
                </a:gridCol>
              </a:tblGrid>
              <a:tr h="1583050">
                <a:tc>
                  <a:txBody>
                    <a:bodyPr/>
                    <a:lstStyle/>
                    <a:p>
                      <a:pPr marL="0" lvl="0" indent="0" algn="ctr" rtl="0">
                        <a:spcBef>
                          <a:spcPts val="0"/>
                        </a:spcBef>
                        <a:spcAft>
                          <a:spcPts val="0"/>
                        </a:spcAft>
                        <a:buClr>
                          <a:schemeClr val="dk1"/>
                        </a:buClr>
                        <a:buSzPts val="1100"/>
                        <a:buFont typeface="Arial"/>
                        <a:buNone/>
                      </a:pPr>
                      <a:r>
                        <a:rPr lang="en" sz="1700" b="1">
                          <a:solidFill>
                            <a:schemeClr val="lt1"/>
                          </a:solidFill>
                          <a:latin typeface="Calibri"/>
                          <a:ea typeface="Calibri"/>
                          <a:cs typeface="Calibri"/>
                          <a:sym typeface="Calibri"/>
                        </a:rPr>
                        <a:t>Name</a:t>
                      </a:r>
                      <a:endParaRPr sz="1500" b="1">
                        <a:solidFill>
                          <a:schemeClr val="lt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500">
                          <a:solidFill>
                            <a:schemeClr val="lt1"/>
                          </a:solidFill>
                          <a:latin typeface="Times New Roman"/>
                          <a:ea typeface="Times New Roman"/>
                          <a:cs typeface="Times New Roman"/>
                          <a:sym typeface="Times New Roman"/>
                        </a:rPr>
                        <a:t> EverGreen </a:t>
                      </a:r>
                      <a:endParaRPr sz="1800">
                        <a:solidFill>
                          <a:schemeClr val="lt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127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Calibri"/>
                          <a:ea typeface="Calibri"/>
                          <a:cs typeface="Calibri"/>
                          <a:sym typeface="Calibri"/>
                        </a:rPr>
                        <a:t>Goal </a:t>
                      </a:r>
                      <a:endParaRPr sz="18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To provide a versatile solution that addresses the unique challenges faced by individuals requiring support in their daily lives.</a:t>
                      </a:r>
                      <a:endParaRPr sz="1600">
                        <a:solidFill>
                          <a:schemeClr val="lt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2245475">
                <a:tc>
                  <a:txBody>
                    <a:bodyPr/>
                    <a:lstStyle/>
                    <a:p>
                      <a:pPr marL="0" lvl="0" indent="0" algn="ctr" rtl="0">
                        <a:spcBef>
                          <a:spcPts val="0"/>
                        </a:spcBef>
                        <a:spcAft>
                          <a:spcPts val="0"/>
                        </a:spcAft>
                        <a:buNone/>
                      </a:pPr>
                      <a:r>
                        <a:rPr lang="en" sz="1700" b="1">
                          <a:solidFill>
                            <a:schemeClr val="lt1"/>
                          </a:solidFill>
                          <a:latin typeface="Calibri"/>
                          <a:ea typeface="Calibri"/>
                          <a:cs typeface="Calibri"/>
                          <a:sym typeface="Calibri"/>
                        </a:rPr>
                        <a:t>Target Group</a:t>
                      </a:r>
                      <a:endParaRPr sz="1700">
                        <a:solidFill>
                          <a:schemeClr val="lt1"/>
                        </a:solidFill>
                        <a:latin typeface="Calibri"/>
                        <a:ea typeface="Calibri"/>
                        <a:cs typeface="Calibri"/>
                        <a:sym typeface="Calibri"/>
                      </a:endParaRPr>
                    </a:p>
                    <a:p>
                      <a:pPr marL="457200" lvl="0" indent="-298450" algn="l" rtl="0">
                        <a:spcBef>
                          <a:spcPts val="0"/>
                        </a:spcBef>
                        <a:spcAft>
                          <a:spcPts val="0"/>
                        </a:spcAft>
                        <a:buClr>
                          <a:schemeClr val="lt1"/>
                        </a:buClr>
                        <a:buSzPts val="1100"/>
                        <a:buFont typeface="Times New Roman"/>
                        <a:buAutoNum type="arabicPeriod"/>
                      </a:pPr>
                      <a:r>
                        <a:rPr lang="en" sz="1100">
                          <a:solidFill>
                            <a:schemeClr val="lt1"/>
                          </a:solidFill>
                          <a:latin typeface="Times New Roman"/>
                          <a:ea typeface="Times New Roman"/>
                          <a:cs typeface="Times New Roman"/>
                          <a:sym typeface="Times New Roman"/>
                        </a:rPr>
                        <a:t>Retired single person who enjoys living alone.</a:t>
                      </a:r>
                      <a:endParaRPr sz="1100">
                        <a:solidFill>
                          <a:schemeClr val="lt1"/>
                        </a:solidFill>
                        <a:latin typeface="Times New Roman"/>
                        <a:ea typeface="Times New Roman"/>
                        <a:cs typeface="Times New Roman"/>
                        <a:sym typeface="Times New Roman"/>
                      </a:endParaRPr>
                    </a:p>
                    <a:p>
                      <a:pPr marL="457200" lvl="0" indent="-298450" algn="l" rtl="0">
                        <a:spcBef>
                          <a:spcPts val="0"/>
                        </a:spcBef>
                        <a:spcAft>
                          <a:spcPts val="0"/>
                        </a:spcAft>
                        <a:buClr>
                          <a:schemeClr val="lt1"/>
                        </a:buClr>
                        <a:buSzPts val="1100"/>
                        <a:buFont typeface="Times New Roman"/>
                        <a:buAutoNum type="arabicPeriod"/>
                      </a:pPr>
                      <a:r>
                        <a:rPr lang="en" sz="1100">
                          <a:solidFill>
                            <a:schemeClr val="lt1"/>
                          </a:solidFill>
                          <a:latin typeface="Times New Roman"/>
                          <a:ea typeface="Times New Roman"/>
                          <a:cs typeface="Times New Roman"/>
                          <a:sym typeface="Times New Roman"/>
                        </a:rPr>
                        <a:t>Elderly people whose adult children do not live with them.</a:t>
                      </a:r>
                      <a:endParaRPr sz="1100">
                        <a:solidFill>
                          <a:schemeClr val="lt1"/>
                        </a:solidFill>
                        <a:latin typeface="Times New Roman"/>
                        <a:ea typeface="Times New Roman"/>
                        <a:cs typeface="Times New Roman"/>
                        <a:sym typeface="Times New Roman"/>
                      </a:endParaRPr>
                    </a:p>
                    <a:p>
                      <a:pPr marL="457200" lvl="0" indent="-298450" algn="l" rtl="0">
                        <a:spcBef>
                          <a:spcPts val="0"/>
                        </a:spcBef>
                        <a:spcAft>
                          <a:spcPts val="0"/>
                        </a:spcAft>
                        <a:buClr>
                          <a:schemeClr val="lt1"/>
                        </a:buClr>
                        <a:buSzPts val="1100"/>
                        <a:buFont typeface="Times New Roman"/>
                        <a:buAutoNum type="arabicPeriod"/>
                      </a:pPr>
                      <a:r>
                        <a:rPr lang="en" sz="1100">
                          <a:solidFill>
                            <a:schemeClr val="lt1"/>
                          </a:solidFill>
                          <a:latin typeface="Times New Roman"/>
                          <a:ea typeface="Times New Roman"/>
                          <a:cs typeface="Times New Roman"/>
                          <a:sym typeface="Times New Roman"/>
                        </a:rPr>
                        <a:t>Disabled persons who live by themself but are highly in need of care.</a:t>
                      </a:r>
                      <a:endParaRPr sz="1100">
                        <a:solidFill>
                          <a:schemeClr val="lt1"/>
                        </a:solidFill>
                        <a:latin typeface="Times New Roman"/>
                        <a:ea typeface="Times New Roman"/>
                        <a:cs typeface="Times New Roman"/>
                        <a:sym typeface="Times New Roman"/>
                      </a:endParaRPr>
                    </a:p>
                    <a:p>
                      <a:pPr marL="457200" lvl="0" indent="-298450" algn="l" rtl="0">
                        <a:spcBef>
                          <a:spcPts val="0"/>
                        </a:spcBef>
                        <a:spcAft>
                          <a:spcPts val="0"/>
                        </a:spcAft>
                        <a:buClr>
                          <a:schemeClr val="lt1"/>
                        </a:buClr>
                        <a:buSzPts val="1100"/>
                        <a:buFont typeface="Times New Roman"/>
                        <a:buAutoNum type="arabicPeriod"/>
                      </a:pPr>
                      <a:r>
                        <a:rPr lang="en" sz="1100">
                          <a:solidFill>
                            <a:schemeClr val="lt1"/>
                          </a:solidFill>
                          <a:latin typeface="Times New Roman"/>
                          <a:ea typeface="Times New Roman"/>
                          <a:cs typeface="Times New Roman"/>
                          <a:sym typeface="Times New Roman"/>
                        </a:rPr>
                        <a:t>People who live in the U.S. but do not speak English and need to be cared for.</a:t>
                      </a:r>
                      <a:endParaRPr sz="1300" b="1">
                        <a:solidFill>
                          <a:schemeClr val="lt1"/>
                        </a:solidFill>
                        <a:latin typeface="Calibri"/>
                        <a:ea typeface="Calibri"/>
                        <a:cs typeface="Calibri"/>
                        <a:sym typeface="Calibri"/>
                      </a:endParaRPr>
                    </a:p>
                  </a:txBody>
                  <a:tcPr marL="63500" marR="63500" marT="63500" marB="63500">
                    <a:lnL w="12700" cap="flat" cmpd="sng">
                      <a:solidFill>
                        <a:schemeClr val="accent2"/>
                      </a:solidFill>
                      <a:prstDash val="solid"/>
                      <a:round/>
                      <a:headEnd type="none" w="sm" len="sm"/>
                      <a:tailEnd type="none" w="sm" len="sm"/>
                    </a:lnL>
                    <a:lnR w="12700" cap="flat" cmpd="sng">
                      <a:solidFill>
                        <a:schemeClr val="accent2"/>
                      </a:solidFill>
                      <a:prstDash val="solid"/>
                      <a:round/>
                      <a:headEnd type="none" w="sm" len="sm"/>
                      <a:tailEnd type="none" w="sm" len="sm"/>
                    </a:lnR>
                    <a:lnT w="12700" cap="flat" cmpd="sng">
                      <a:solidFill>
                        <a:schemeClr val="accent2"/>
                      </a:solidFill>
                      <a:prstDash val="solid"/>
                      <a:round/>
                      <a:headEnd type="none" w="sm" len="sm"/>
                      <a:tailEnd type="none" w="sm" len="sm"/>
                    </a:lnT>
                    <a:lnB w="1270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700" b="1">
                          <a:solidFill>
                            <a:schemeClr val="dk1"/>
                          </a:solidFill>
                          <a:latin typeface="Calibri"/>
                          <a:ea typeface="Calibri"/>
                          <a:cs typeface="Calibri"/>
                          <a:sym typeface="Calibri"/>
                        </a:rPr>
                        <a:t> </a:t>
                      </a:r>
                      <a:r>
                        <a:rPr lang="en" sz="1700" b="1">
                          <a:solidFill>
                            <a:schemeClr val="lt1"/>
                          </a:solidFill>
                          <a:latin typeface="Calibri"/>
                          <a:ea typeface="Calibri"/>
                          <a:cs typeface="Calibri"/>
                          <a:sym typeface="Calibri"/>
                        </a:rPr>
                        <a:t>Big Picture</a:t>
                      </a:r>
                      <a:endParaRPr sz="1700" b="1">
                        <a:solidFill>
                          <a:schemeClr val="lt1"/>
                        </a:solidFill>
                        <a:latin typeface="Calibri"/>
                        <a:ea typeface="Calibri"/>
                        <a:cs typeface="Calibri"/>
                        <a:sym typeface="Calibri"/>
                      </a:endParaRPr>
                    </a:p>
                    <a:p>
                      <a:pPr marL="0" lvl="0" indent="0" algn="l" rtl="0">
                        <a:spcBef>
                          <a:spcPts val="0"/>
                        </a:spcBef>
                        <a:spcAft>
                          <a:spcPts val="0"/>
                        </a:spcAft>
                        <a:buNone/>
                      </a:pPr>
                      <a:r>
                        <a:rPr lang="en" sz="1100">
                          <a:solidFill>
                            <a:schemeClr val="lt1"/>
                          </a:solidFill>
                          <a:latin typeface="Times New Roman"/>
                          <a:ea typeface="Times New Roman"/>
                          <a:cs typeface="Times New Roman"/>
                          <a:sym typeface="Times New Roman"/>
                        </a:rPr>
                        <a:t>A smart, family-like companion with professional care functions. With built-in sensors and emergency notifications. Realize the emotional needs of immediate care and companion users.</a:t>
                      </a:r>
                      <a:endParaRPr>
                        <a:solidFill>
                          <a:schemeClr val="lt1"/>
                        </a:solidFill>
                      </a:endParaRPr>
                    </a:p>
                  </a:txBody>
                  <a:tcPr marL="91425" marR="91425" marT="91425" marB="91425">
                    <a:lnL w="12700"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Calibri"/>
                          <a:ea typeface="Calibri"/>
                          <a:cs typeface="Calibri"/>
                          <a:sym typeface="Calibri"/>
                        </a:rPr>
                        <a:t>Product Details</a:t>
                      </a:r>
                      <a:endParaRPr sz="1600" b="1">
                        <a:solidFill>
                          <a:schemeClr val="lt1"/>
                        </a:solidFill>
                        <a:latin typeface="Calibri"/>
                        <a:ea typeface="Calibri"/>
                        <a:cs typeface="Calibri"/>
                        <a:sym typeface="Calibri"/>
                      </a:endParaRPr>
                    </a:p>
                    <a:p>
                      <a:pPr marL="457200" lvl="0" indent="-298450" algn="l" rtl="0">
                        <a:spcBef>
                          <a:spcPts val="0"/>
                        </a:spcBef>
                        <a:spcAft>
                          <a:spcPts val="0"/>
                        </a:spcAft>
                        <a:buClr>
                          <a:schemeClr val="lt1"/>
                        </a:buClr>
                        <a:buSzPts val="1100"/>
                        <a:buFont typeface="Times New Roman"/>
                        <a:buChar char="●"/>
                      </a:pPr>
                      <a:r>
                        <a:rPr lang="en" sz="1100" b="1">
                          <a:solidFill>
                            <a:schemeClr val="lt1"/>
                          </a:solidFill>
                          <a:latin typeface="Times New Roman"/>
                          <a:ea typeface="Times New Roman"/>
                          <a:cs typeface="Times New Roman"/>
                          <a:sym typeface="Times New Roman"/>
                        </a:rPr>
                        <a:t>Medication Management</a:t>
                      </a:r>
                      <a:endParaRPr sz="1100" b="1">
                        <a:solidFill>
                          <a:schemeClr val="lt1"/>
                        </a:solidFill>
                        <a:latin typeface="Times New Roman"/>
                        <a:ea typeface="Times New Roman"/>
                        <a:cs typeface="Times New Roman"/>
                        <a:sym typeface="Times New Roman"/>
                      </a:endParaRPr>
                    </a:p>
                    <a:p>
                      <a:pPr marL="457200" lvl="0" indent="-298450" algn="l" rtl="0">
                        <a:spcBef>
                          <a:spcPts val="0"/>
                        </a:spcBef>
                        <a:spcAft>
                          <a:spcPts val="0"/>
                        </a:spcAft>
                        <a:buClr>
                          <a:schemeClr val="lt1"/>
                        </a:buClr>
                        <a:buSzPts val="1100"/>
                        <a:buFont typeface="Times New Roman"/>
                        <a:buChar char="●"/>
                      </a:pPr>
                      <a:r>
                        <a:rPr lang="en" sz="1100" b="1">
                          <a:solidFill>
                            <a:schemeClr val="lt1"/>
                          </a:solidFill>
                          <a:latin typeface="Times New Roman"/>
                          <a:ea typeface="Times New Roman"/>
                          <a:cs typeface="Times New Roman"/>
                          <a:sym typeface="Times New Roman"/>
                        </a:rPr>
                        <a:t>Assistance with Mobility</a:t>
                      </a:r>
                      <a:endParaRPr sz="1100" b="1">
                        <a:solidFill>
                          <a:schemeClr val="lt1"/>
                        </a:solidFill>
                        <a:latin typeface="Times New Roman"/>
                        <a:ea typeface="Times New Roman"/>
                        <a:cs typeface="Times New Roman"/>
                        <a:sym typeface="Times New Roman"/>
                      </a:endParaRPr>
                    </a:p>
                    <a:p>
                      <a:pPr marL="457200" lvl="0" indent="-298450" algn="l" rtl="0">
                        <a:spcBef>
                          <a:spcPts val="0"/>
                        </a:spcBef>
                        <a:spcAft>
                          <a:spcPts val="0"/>
                        </a:spcAft>
                        <a:buClr>
                          <a:schemeClr val="lt1"/>
                        </a:buClr>
                        <a:buSzPts val="1100"/>
                        <a:buFont typeface="Times New Roman"/>
                        <a:buChar char="●"/>
                      </a:pPr>
                      <a:r>
                        <a:rPr lang="en" sz="1100" b="1">
                          <a:solidFill>
                            <a:schemeClr val="lt1"/>
                          </a:solidFill>
                          <a:latin typeface="Times New Roman"/>
                          <a:ea typeface="Times New Roman"/>
                          <a:cs typeface="Times New Roman"/>
                          <a:sym typeface="Times New Roman"/>
                        </a:rPr>
                        <a:t>Vital Signs Monitoring</a:t>
                      </a:r>
                      <a:endParaRPr sz="1100" b="1">
                        <a:solidFill>
                          <a:schemeClr val="lt1"/>
                        </a:solidFill>
                        <a:latin typeface="Times New Roman"/>
                        <a:ea typeface="Times New Roman"/>
                        <a:cs typeface="Times New Roman"/>
                        <a:sym typeface="Times New Roman"/>
                      </a:endParaRPr>
                    </a:p>
                    <a:p>
                      <a:pPr marL="457200" lvl="0" indent="-298450" algn="l" rtl="0">
                        <a:spcBef>
                          <a:spcPts val="0"/>
                        </a:spcBef>
                        <a:spcAft>
                          <a:spcPts val="0"/>
                        </a:spcAft>
                        <a:buClr>
                          <a:schemeClr val="lt1"/>
                        </a:buClr>
                        <a:buSzPts val="1100"/>
                        <a:buFont typeface="Times New Roman"/>
                        <a:buChar char="●"/>
                      </a:pPr>
                      <a:r>
                        <a:rPr lang="en" sz="1100" b="1">
                          <a:solidFill>
                            <a:schemeClr val="lt1"/>
                          </a:solidFill>
                          <a:latin typeface="Times New Roman"/>
                          <a:ea typeface="Times New Roman"/>
                          <a:cs typeface="Times New Roman"/>
                          <a:sym typeface="Times New Roman"/>
                        </a:rPr>
                        <a:t>Companionship and Entertainment</a:t>
                      </a:r>
                      <a:endParaRPr sz="1100" b="1">
                        <a:solidFill>
                          <a:schemeClr val="lt1"/>
                        </a:solidFill>
                        <a:latin typeface="Times New Roman"/>
                        <a:ea typeface="Times New Roman"/>
                        <a:cs typeface="Times New Roman"/>
                        <a:sym typeface="Times New Roman"/>
                      </a:endParaRPr>
                    </a:p>
                    <a:p>
                      <a:pPr marL="457200" lvl="0" indent="-298450" algn="l" rtl="0">
                        <a:spcBef>
                          <a:spcPts val="0"/>
                        </a:spcBef>
                        <a:spcAft>
                          <a:spcPts val="0"/>
                        </a:spcAft>
                        <a:buClr>
                          <a:schemeClr val="lt1"/>
                        </a:buClr>
                        <a:buSzPts val="1100"/>
                        <a:buFont typeface="Times New Roman"/>
                        <a:buChar char="●"/>
                      </a:pPr>
                      <a:r>
                        <a:rPr lang="en" sz="1100" b="1">
                          <a:solidFill>
                            <a:schemeClr val="lt1"/>
                          </a:solidFill>
                          <a:latin typeface="Times New Roman"/>
                          <a:ea typeface="Times New Roman"/>
                          <a:cs typeface="Times New Roman"/>
                          <a:sym typeface="Times New Roman"/>
                        </a:rPr>
                        <a:t>Emergency Notification System</a:t>
                      </a:r>
                      <a:endParaRPr b="1">
                        <a:solidFill>
                          <a:schemeClr val="lt1"/>
                        </a:solidFill>
                      </a:endParaRPr>
                    </a:p>
                  </a:txBody>
                  <a:tcPr marL="91425" marR="91425" marT="91425" marB="91425">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2" name="Google Shape;212;p28"/>
          <p:cNvSpPr txBox="1"/>
          <p:nvPr/>
        </p:nvSpPr>
        <p:spPr>
          <a:xfrm>
            <a:off x="418725" y="693550"/>
            <a:ext cx="8520600" cy="96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Calibri"/>
                <a:ea typeface="Calibri"/>
                <a:cs typeface="Calibri"/>
                <a:sym typeface="Calibri"/>
              </a:rPr>
              <a:t>Vision</a:t>
            </a:r>
            <a:endParaRPr sz="1800" b="1">
              <a:solidFill>
                <a:schemeClr val="lt1"/>
              </a:solidFill>
              <a:latin typeface="Calibri"/>
              <a:ea typeface="Calibri"/>
              <a:cs typeface="Calibri"/>
              <a:sym typeface="Calibri"/>
            </a:endParaRPr>
          </a:p>
          <a:p>
            <a:pPr marL="457200" lvl="0" indent="0" algn="just" rtl="0">
              <a:lnSpc>
                <a:spcPct val="107000"/>
              </a:lnSpc>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Integrating innovative technology into daily life to empower individuals to lead healthier and more fulfilling lives.</a:t>
            </a:r>
            <a:endParaRPr sz="1300">
              <a:solidFill>
                <a:schemeClr val="lt1"/>
              </a:solidFill>
              <a:latin typeface="Times New Roman"/>
              <a:ea typeface="Times New Roman"/>
              <a:cs typeface="Times New Roman"/>
              <a:sym typeface="Times New Roman"/>
            </a:endParaRPr>
          </a:p>
          <a:p>
            <a:pPr marL="0" lvl="0" indent="0" algn="l" rtl="0">
              <a:spcBef>
                <a:spcPts val="800"/>
              </a:spcBef>
              <a:spcAft>
                <a:spcPts val="0"/>
              </a:spcAft>
              <a:buNone/>
            </a:pPr>
            <a:endParaRPr sz="1200">
              <a:solidFill>
                <a:schemeClr val="lt1"/>
              </a:solidFill>
              <a:latin typeface="Times New Roman"/>
              <a:ea typeface="Times New Roman"/>
              <a:cs typeface="Times New Roman"/>
              <a:sym typeface="Times New Roman"/>
            </a:endParaRPr>
          </a:p>
        </p:txBody>
      </p:sp>
      <p:sp>
        <p:nvSpPr>
          <p:cNvPr id="213" name="Google Shape;213;p28"/>
          <p:cNvSpPr txBox="1"/>
          <p:nvPr/>
        </p:nvSpPr>
        <p:spPr>
          <a:xfrm>
            <a:off x="6080500" y="1357750"/>
            <a:ext cx="3000000" cy="156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lt1"/>
                </a:solidFill>
                <a:latin typeface="Calibri"/>
                <a:ea typeface="Calibri"/>
                <a:cs typeface="Calibri"/>
                <a:sym typeface="Calibri"/>
              </a:rPr>
              <a:t>Metrics (OKR)</a:t>
            </a:r>
            <a:endParaRPr sz="1600" b="1">
              <a:solidFill>
                <a:schemeClr val="lt1"/>
              </a:solidFill>
              <a:latin typeface="Calibri"/>
              <a:ea typeface="Calibri"/>
              <a:cs typeface="Calibri"/>
              <a:sym typeface="Calibri"/>
            </a:endParaRPr>
          </a:p>
          <a:p>
            <a:pPr marL="457200" lvl="0" indent="-298450" algn="l" rtl="0">
              <a:spcBef>
                <a:spcPts val="0"/>
              </a:spcBef>
              <a:spcAft>
                <a:spcPts val="0"/>
              </a:spcAft>
              <a:buClr>
                <a:schemeClr val="lt1"/>
              </a:buClr>
              <a:buSzPts val="1100"/>
              <a:buFont typeface="Calibri"/>
              <a:buChar char="●"/>
            </a:pPr>
            <a:r>
              <a:rPr lang="en" sz="1100">
                <a:solidFill>
                  <a:schemeClr val="lt1"/>
                </a:solidFill>
                <a:latin typeface="Calibri"/>
                <a:ea typeface="Calibri"/>
                <a:cs typeface="Calibri"/>
                <a:sym typeface="Calibri"/>
              </a:rPr>
              <a:t>Achieve User Adoption </a:t>
            </a:r>
            <a:endParaRPr sz="1100">
              <a:solidFill>
                <a:schemeClr val="lt1"/>
              </a:solidFill>
              <a:latin typeface="Calibri"/>
              <a:ea typeface="Calibri"/>
              <a:cs typeface="Calibri"/>
              <a:sym typeface="Calibri"/>
            </a:endParaRPr>
          </a:p>
          <a:p>
            <a:pPr marL="457200" lvl="0" indent="-298450" algn="just" rtl="0">
              <a:lnSpc>
                <a:spcPct val="107000"/>
              </a:lnSpc>
              <a:spcBef>
                <a:spcPts val="0"/>
              </a:spcBef>
              <a:spcAft>
                <a:spcPts val="0"/>
              </a:spcAft>
              <a:buClr>
                <a:schemeClr val="lt1"/>
              </a:buClr>
              <a:buSzPts val="1100"/>
              <a:buFont typeface="Calibri"/>
              <a:buChar char="●"/>
            </a:pPr>
            <a:r>
              <a:rPr lang="en" sz="1100">
                <a:solidFill>
                  <a:schemeClr val="lt1"/>
                </a:solidFill>
                <a:latin typeface="Times New Roman"/>
                <a:ea typeface="Times New Roman"/>
                <a:cs typeface="Times New Roman"/>
                <a:sym typeface="Times New Roman"/>
              </a:rPr>
              <a:t>Improve Development Efficiency</a:t>
            </a:r>
            <a:endParaRPr sz="1100">
              <a:solidFill>
                <a:schemeClr val="lt1"/>
              </a:solidFill>
              <a:latin typeface="Calibri"/>
              <a:ea typeface="Calibri"/>
              <a:cs typeface="Calibri"/>
              <a:sym typeface="Calibri"/>
            </a:endParaRPr>
          </a:p>
          <a:p>
            <a:pPr marL="457200" lvl="0" indent="-298450" algn="l" rtl="0">
              <a:spcBef>
                <a:spcPts val="800"/>
              </a:spcBef>
              <a:spcAft>
                <a:spcPts val="0"/>
              </a:spcAft>
              <a:buClr>
                <a:schemeClr val="lt1"/>
              </a:buClr>
              <a:buSzPts val="1100"/>
              <a:buFont typeface="Calibri"/>
              <a:buChar char="●"/>
            </a:pPr>
            <a:r>
              <a:rPr lang="en" sz="1100">
                <a:solidFill>
                  <a:schemeClr val="lt1"/>
                </a:solidFill>
                <a:latin typeface="Calibri"/>
                <a:ea typeface="Calibri"/>
                <a:cs typeface="Calibri"/>
                <a:sym typeface="Calibri"/>
              </a:rPr>
              <a:t>Enhance Accessibility </a:t>
            </a:r>
            <a:endParaRPr sz="1100">
              <a:solidFill>
                <a:schemeClr val="lt1"/>
              </a:solidFill>
              <a:latin typeface="Calibri"/>
              <a:ea typeface="Calibri"/>
              <a:cs typeface="Calibri"/>
              <a:sym typeface="Calibri"/>
            </a:endParaRPr>
          </a:p>
          <a:p>
            <a:pPr marL="457200" lvl="0" indent="-298450" algn="l" rtl="0">
              <a:spcBef>
                <a:spcPts val="0"/>
              </a:spcBef>
              <a:spcAft>
                <a:spcPts val="0"/>
              </a:spcAft>
              <a:buClr>
                <a:schemeClr val="lt1"/>
              </a:buClr>
              <a:buSzPts val="1100"/>
              <a:buFont typeface="Calibri"/>
              <a:buChar char="●"/>
            </a:pPr>
            <a:r>
              <a:rPr lang="en" sz="1100">
                <a:solidFill>
                  <a:schemeClr val="lt1"/>
                </a:solidFill>
                <a:latin typeface="Calibri"/>
                <a:ea typeface="Calibri"/>
                <a:cs typeface="Calibri"/>
                <a:sym typeface="Calibri"/>
              </a:rPr>
              <a:t>Ensure Product Stability </a:t>
            </a:r>
            <a:endParaRPr sz="1100">
              <a:solidFill>
                <a:schemeClr val="lt1"/>
              </a:solidFill>
              <a:latin typeface="Calibri"/>
              <a:ea typeface="Calibri"/>
              <a:cs typeface="Calibri"/>
              <a:sym typeface="Calibri"/>
            </a:endParaRPr>
          </a:p>
          <a:p>
            <a:pPr marL="457200" lvl="0" indent="0" algn="l" rtl="0">
              <a:spcBef>
                <a:spcPts val="0"/>
              </a:spcBef>
              <a:spcAft>
                <a:spcPts val="0"/>
              </a:spcAft>
              <a:buNone/>
            </a:pPr>
            <a:r>
              <a:rPr lang="en" sz="1100">
                <a:solidFill>
                  <a:schemeClr val="lt1"/>
                </a:solidFill>
                <a:latin typeface="Calibri"/>
                <a:ea typeface="Calibri"/>
                <a:cs typeface="Calibri"/>
                <a:sym typeface="Calibri"/>
              </a:rPr>
              <a:t>and Reliability </a:t>
            </a:r>
            <a:endParaRPr sz="1100">
              <a:solidFill>
                <a:schemeClr val="lt1"/>
              </a:solidFill>
              <a:latin typeface="Calibri"/>
              <a:ea typeface="Calibri"/>
              <a:cs typeface="Calibri"/>
              <a:sym typeface="Calibri"/>
            </a:endParaRPr>
          </a:p>
          <a:p>
            <a:pPr marL="457200" lvl="0" indent="-298450" algn="l" rtl="0">
              <a:spcBef>
                <a:spcPts val="0"/>
              </a:spcBef>
              <a:spcAft>
                <a:spcPts val="0"/>
              </a:spcAft>
              <a:buClr>
                <a:schemeClr val="lt1"/>
              </a:buClr>
              <a:buSzPts val="1100"/>
              <a:buFont typeface="Calibri"/>
              <a:buChar char="●"/>
            </a:pPr>
            <a:r>
              <a:rPr lang="en" sz="1100">
                <a:solidFill>
                  <a:schemeClr val="lt1"/>
                </a:solidFill>
                <a:latin typeface="Calibri"/>
                <a:ea typeface="Calibri"/>
                <a:cs typeface="Calibri"/>
                <a:sym typeface="Calibri"/>
              </a:rPr>
              <a:t>Ensure Data Security and Privacy</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ctrTitle"/>
          </p:nvPr>
        </p:nvSpPr>
        <p:spPr>
          <a:xfrm>
            <a:off x="246375" y="114325"/>
            <a:ext cx="4905300" cy="506100"/>
          </a:xfrm>
          <a:prstGeom prst="rect">
            <a:avLst/>
          </a:prstGeom>
          <a:ln>
            <a:noFill/>
          </a:ln>
        </p:spPr>
        <p:txBody>
          <a:bodyPr spcFirstLastPara="1" wrap="square" lIns="68575" tIns="34275" rIns="68575" bIns="34275" anchor="b" anchorCtr="0">
            <a:normAutofit fontScale="90000"/>
          </a:bodyPr>
          <a:lstStyle/>
          <a:p>
            <a:pPr marL="457200" lvl="0" indent="-388620" algn="l" rtl="0">
              <a:lnSpc>
                <a:spcPct val="107916"/>
              </a:lnSpc>
              <a:spcBef>
                <a:spcPts val="0"/>
              </a:spcBef>
              <a:spcAft>
                <a:spcPts val="800"/>
              </a:spcAft>
              <a:buSzPct val="100000"/>
              <a:buFont typeface="Calibri"/>
              <a:buChar char="●"/>
            </a:pPr>
            <a:r>
              <a:rPr lang="en" sz="2800">
                <a:latin typeface="Calibri"/>
                <a:ea typeface="Calibri"/>
                <a:cs typeface="Calibri"/>
                <a:sym typeface="Calibri"/>
              </a:rPr>
              <a:t>Story Points for each User Story</a:t>
            </a:r>
            <a:endParaRPr sz="2800">
              <a:latin typeface="Calibri"/>
              <a:ea typeface="Calibri"/>
              <a:cs typeface="Calibri"/>
              <a:sym typeface="Calibri"/>
            </a:endParaRPr>
          </a:p>
        </p:txBody>
      </p:sp>
      <p:sp>
        <p:nvSpPr>
          <p:cNvPr id="219" name="Google Shape;219;p29"/>
          <p:cNvSpPr/>
          <p:nvPr/>
        </p:nvSpPr>
        <p:spPr>
          <a:xfrm>
            <a:off x="449025" y="1189576"/>
            <a:ext cx="2399100" cy="3226800"/>
          </a:xfrm>
          <a:prstGeom prst="round2DiagRect">
            <a:avLst>
              <a:gd name="adj1" fmla="val 16667"/>
              <a:gd name="adj2" fmla="val 0"/>
            </a:avLst>
          </a:prstGeom>
          <a:solidFill>
            <a:schemeClr val="accent1"/>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20" name="Google Shape;220;p29"/>
          <p:cNvSpPr txBox="1"/>
          <p:nvPr/>
        </p:nvSpPr>
        <p:spPr>
          <a:xfrm>
            <a:off x="236475" y="1881975"/>
            <a:ext cx="2519400" cy="2854800"/>
          </a:xfrm>
          <a:prstGeom prst="rect">
            <a:avLst/>
          </a:prstGeom>
          <a:noFill/>
          <a:ln>
            <a:noFill/>
          </a:ln>
        </p:spPr>
        <p:txBody>
          <a:bodyPr spcFirstLastPara="1" wrap="square" lIns="91425" tIns="91425" rIns="91425" bIns="91425" anchor="t" anchorCtr="0">
            <a:spAutoFit/>
          </a:bodyPr>
          <a:lstStyle/>
          <a:p>
            <a:pPr marL="457200" lvl="0" indent="0" algn="l" rtl="0">
              <a:lnSpc>
                <a:spcPct val="107000"/>
              </a:lnSpc>
              <a:spcBef>
                <a:spcPts val="0"/>
              </a:spcBef>
              <a:spcAft>
                <a:spcPts val="0"/>
              </a:spcAft>
              <a:buNone/>
            </a:pPr>
            <a:r>
              <a:rPr lang="en">
                <a:solidFill>
                  <a:schemeClr val="lt1"/>
                </a:solidFill>
              </a:rPr>
              <a:t>As a professional with a busy schedule, I rely on the device to </a:t>
            </a:r>
            <a:r>
              <a:rPr lang="en">
                <a:solidFill>
                  <a:srgbClr val="FFFF00"/>
                </a:solidFill>
              </a:rPr>
              <a:t>remind me of my medication schedule</a:t>
            </a:r>
            <a:r>
              <a:rPr lang="en">
                <a:solidFill>
                  <a:schemeClr val="lt1"/>
                </a:solidFill>
              </a:rPr>
              <a:t>, dispense the correct doses, and ensure I adhere to my treatment plan for optimal health management.</a:t>
            </a:r>
            <a:endParaRPr>
              <a:solidFill>
                <a:schemeClr val="lt1"/>
              </a:solidFill>
            </a:endParaRPr>
          </a:p>
          <a:p>
            <a:pPr marL="0" lvl="0" indent="0" algn="l" rtl="0">
              <a:lnSpc>
                <a:spcPct val="107000"/>
              </a:lnSpc>
              <a:spcBef>
                <a:spcPts val="800"/>
              </a:spcBef>
              <a:spcAft>
                <a:spcPts val="800"/>
              </a:spcAft>
              <a:buNone/>
            </a:pPr>
            <a:endParaRPr sz="1700">
              <a:solidFill>
                <a:schemeClr val="lt1"/>
              </a:solidFill>
            </a:endParaRPr>
          </a:p>
        </p:txBody>
      </p:sp>
      <p:sp>
        <p:nvSpPr>
          <p:cNvPr id="221" name="Google Shape;221;p29"/>
          <p:cNvSpPr/>
          <p:nvPr/>
        </p:nvSpPr>
        <p:spPr>
          <a:xfrm>
            <a:off x="3343772" y="1189576"/>
            <a:ext cx="2399100" cy="3226800"/>
          </a:xfrm>
          <a:prstGeom prst="round2DiagRect">
            <a:avLst>
              <a:gd name="adj1" fmla="val 16667"/>
              <a:gd name="adj2" fmla="val 0"/>
            </a:avLst>
          </a:prstGeom>
          <a:solidFill>
            <a:schemeClr val="accent1"/>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22" name="Google Shape;222;p29"/>
          <p:cNvSpPr/>
          <p:nvPr/>
        </p:nvSpPr>
        <p:spPr>
          <a:xfrm>
            <a:off x="6433149" y="1194714"/>
            <a:ext cx="2399100" cy="3226800"/>
          </a:xfrm>
          <a:prstGeom prst="round2DiagRect">
            <a:avLst>
              <a:gd name="adj1" fmla="val 16667"/>
              <a:gd name="adj2" fmla="val 0"/>
            </a:avLst>
          </a:prstGeom>
          <a:solidFill>
            <a:schemeClr val="accent1"/>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07000"/>
              </a:lnSpc>
              <a:spcBef>
                <a:spcPts val="0"/>
              </a:spcBef>
              <a:spcAft>
                <a:spcPts val="800"/>
              </a:spcAft>
              <a:buNone/>
            </a:pPr>
            <a:endParaRPr sz="1700">
              <a:solidFill>
                <a:schemeClr val="lt1"/>
              </a:solidFill>
            </a:endParaRPr>
          </a:p>
        </p:txBody>
      </p:sp>
      <p:sp>
        <p:nvSpPr>
          <p:cNvPr id="223" name="Google Shape;223;p29"/>
          <p:cNvSpPr txBox="1"/>
          <p:nvPr/>
        </p:nvSpPr>
        <p:spPr>
          <a:xfrm>
            <a:off x="0" y="5636275"/>
            <a:ext cx="7749900" cy="3252600"/>
          </a:xfrm>
          <a:prstGeom prst="rect">
            <a:avLst/>
          </a:prstGeom>
          <a:noFill/>
          <a:ln>
            <a:noFill/>
          </a:ln>
        </p:spPr>
        <p:txBody>
          <a:bodyPr spcFirstLastPara="1" wrap="square" lIns="91425" tIns="91425" rIns="91425" bIns="91425" anchor="t" anchorCtr="0">
            <a:spAutoFit/>
          </a:bodyPr>
          <a:lstStyle/>
          <a:p>
            <a:pPr marL="457200" lvl="0" indent="-298450" algn="just" rtl="0">
              <a:lnSpc>
                <a:spcPct val="107000"/>
              </a:lnSpc>
              <a:spcBef>
                <a:spcPts val="0"/>
              </a:spcBef>
              <a:spcAft>
                <a:spcPts val="0"/>
              </a:spcAft>
              <a:buClr>
                <a:srgbClr val="FF0000"/>
              </a:buClr>
              <a:buSzPts val="1100"/>
              <a:buFont typeface="Times New Roman"/>
              <a:buAutoNum type="arabicPeriod"/>
            </a:pPr>
            <a:r>
              <a:rPr lang="en" sz="1100">
                <a:solidFill>
                  <a:srgbClr val="FF0000"/>
                </a:solidFill>
                <a:latin typeface="Times New Roman"/>
                <a:ea typeface="Times New Roman"/>
                <a:cs typeface="Times New Roman"/>
                <a:sym typeface="Times New Roman"/>
              </a:rPr>
              <a:t>As a professional with a busy schedule, I rely on the device to remind me of my medication schedule, dispense the correct doses, and ensure I adhere to my treatment plan for optimal health management.</a:t>
            </a:r>
            <a:endParaRPr sz="1100">
              <a:solidFill>
                <a:srgbClr val="FF0000"/>
              </a:solidFill>
              <a:latin typeface="Times New Roman"/>
              <a:ea typeface="Times New Roman"/>
              <a:cs typeface="Times New Roman"/>
              <a:sym typeface="Times New Roman"/>
            </a:endParaRPr>
          </a:p>
          <a:p>
            <a:pPr marL="457200" lvl="0" indent="-298450" algn="just" rtl="0">
              <a:lnSpc>
                <a:spcPct val="107000"/>
              </a:lnSpc>
              <a:spcBef>
                <a:spcPts val="0"/>
              </a:spcBef>
              <a:spcAft>
                <a:spcPts val="0"/>
              </a:spcAft>
              <a:buClr>
                <a:srgbClr val="FF0000"/>
              </a:buClr>
              <a:buSzPts val="1100"/>
              <a:buFont typeface="Times New Roman"/>
              <a:buAutoNum type="arabicPeriod"/>
            </a:pPr>
            <a:r>
              <a:rPr lang="en" sz="1100">
                <a:solidFill>
                  <a:srgbClr val="FF0000"/>
                </a:solidFill>
                <a:latin typeface="Times New Roman"/>
                <a:ea typeface="Times New Roman"/>
                <a:cs typeface="Times New Roman"/>
                <a:sym typeface="Times New Roman"/>
              </a:rPr>
              <a:t>As a person with limited mobility, I would like the assistance with tasks like dressing, bathing, and toileting, providing me with the support I need to maintain my daily routine independently.</a:t>
            </a:r>
            <a:endParaRPr sz="1100">
              <a:solidFill>
                <a:srgbClr val="FF0000"/>
              </a:solidFill>
              <a:latin typeface="Times New Roman"/>
              <a:ea typeface="Times New Roman"/>
              <a:cs typeface="Times New Roman"/>
              <a:sym typeface="Times New Roman"/>
            </a:endParaRPr>
          </a:p>
          <a:p>
            <a:pPr marL="457200" lvl="0" indent="-298450" algn="just" rtl="0">
              <a:lnSpc>
                <a:spcPct val="107000"/>
              </a:lnSpc>
              <a:spcBef>
                <a:spcPts val="0"/>
              </a:spcBef>
              <a:spcAft>
                <a:spcPts val="0"/>
              </a:spcAft>
              <a:buClr>
                <a:srgbClr val="FF0000"/>
              </a:buClr>
              <a:buSzPts val="1100"/>
              <a:buFont typeface="Times New Roman"/>
              <a:buAutoNum type="arabicPeriod"/>
            </a:pPr>
            <a:r>
              <a:rPr lang="en" sz="1100">
                <a:solidFill>
                  <a:srgbClr val="FF0000"/>
                </a:solidFill>
                <a:latin typeface="Times New Roman"/>
                <a:ea typeface="Times New Roman"/>
                <a:cs typeface="Times New Roman"/>
                <a:sym typeface="Times New Roman"/>
              </a:rPr>
              <a:t>As someone with a chronic health condition, I need a device to monitor my vital signs, including blood pressure and glucose levels, and provide real-time feedback.</a:t>
            </a:r>
            <a:endParaRPr sz="1100">
              <a:solidFill>
                <a:srgbClr val="FF0000"/>
              </a:solidFill>
              <a:latin typeface="Times New Roman"/>
              <a:ea typeface="Times New Roman"/>
              <a:cs typeface="Times New Roman"/>
              <a:sym typeface="Times New Roman"/>
            </a:endParaRPr>
          </a:p>
          <a:p>
            <a:pPr marL="457200" lvl="0" indent="-298450" algn="just" rtl="0">
              <a:lnSpc>
                <a:spcPct val="107000"/>
              </a:lnSpc>
              <a:spcBef>
                <a:spcPts val="0"/>
              </a:spcBef>
              <a:spcAft>
                <a:spcPts val="0"/>
              </a:spcAft>
              <a:buClr>
                <a:srgbClr val="FF0000"/>
              </a:buClr>
              <a:buSzPts val="1100"/>
              <a:buFont typeface="Times New Roman"/>
              <a:buAutoNum type="arabicPeriod"/>
            </a:pPr>
            <a:r>
              <a:rPr lang="en" sz="1100">
                <a:solidFill>
                  <a:srgbClr val="FF0000"/>
                </a:solidFill>
                <a:latin typeface="Times New Roman"/>
                <a:ea typeface="Times New Roman"/>
                <a:cs typeface="Times New Roman"/>
                <a:sym typeface="Times New Roman"/>
              </a:rPr>
              <a:t>As an individual living alone, I need a friendly companion, to engage me in conversations, play games, read books or news aloud to help combat loneliness, contributing to my emotional well-being.</a:t>
            </a:r>
            <a:endParaRPr sz="1100">
              <a:solidFill>
                <a:srgbClr val="FF0000"/>
              </a:solidFill>
              <a:latin typeface="Times New Roman"/>
              <a:ea typeface="Times New Roman"/>
              <a:cs typeface="Times New Roman"/>
              <a:sym typeface="Times New Roman"/>
            </a:endParaRPr>
          </a:p>
          <a:p>
            <a:pPr marL="457200" lvl="0" indent="-298450" algn="just" rtl="0">
              <a:lnSpc>
                <a:spcPct val="107000"/>
              </a:lnSpc>
              <a:spcBef>
                <a:spcPts val="0"/>
              </a:spcBef>
              <a:spcAft>
                <a:spcPts val="0"/>
              </a:spcAft>
              <a:buClr>
                <a:srgbClr val="FF0000"/>
              </a:buClr>
              <a:buSzPts val="1100"/>
              <a:buFont typeface="Times New Roman"/>
              <a:buAutoNum type="arabicPeriod"/>
            </a:pPr>
            <a:r>
              <a:rPr lang="en" sz="1100">
                <a:solidFill>
                  <a:srgbClr val="FF0000"/>
                </a:solidFill>
                <a:latin typeface="Times New Roman"/>
                <a:ea typeface="Times New Roman"/>
                <a:cs typeface="Times New Roman"/>
                <a:sym typeface="Times New Roman"/>
              </a:rPr>
              <a:t>As a person with a history of health crises, I need a device that has an automatic emergency notification system. In case of a fall or other emergencies, it promptly alerts designated contacts or emergency services.</a:t>
            </a:r>
            <a:endParaRPr sz="1100">
              <a:solidFill>
                <a:srgbClr val="FF0000"/>
              </a:solidFill>
              <a:latin typeface="Times New Roman"/>
              <a:ea typeface="Times New Roman"/>
              <a:cs typeface="Times New Roman"/>
              <a:sym typeface="Times New Roman"/>
            </a:endParaRPr>
          </a:p>
          <a:p>
            <a:pPr marL="457200" lvl="0" indent="-298450" algn="just" rtl="0">
              <a:lnSpc>
                <a:spcPct val="107000"/>
              </a:lnSpc>
              <a:spcBef>
                <a:spcPts val="0"/>
              </a:spcBef>
              <a:spcAft>
                <a:spcPts val="0"/>
              </a:spcAft>
              <a:buClr>
                <a:srgbClr val="FF0000"/>
              </a:buClr>
              <a:buSzPts val="1100"/>
              <a:buFont typeface="Times New Roman"/>
              <a:buAutoNum type="arabicPeriod"/>
            </a:pPr>
            <a:r>
              <a:rPr lang="en" sz="1100">
                <a:solidFill>
                  <a:srgbClr val="FF0000"/>
                </a:solidFill>
                <a:latin typeface="Times New Roman"/>
                <a:ea typeface="Times New Roman"/>
                <a:cs typeface="Times New Roman"/>
                <a:sym typeface="Times New Roman"/>
              </a:rPr>
              <a:t>As a family member living far away from my elderly parents, I need some device to facilitate remote connection so that I can check on their well-being through the monitoring features, engage in virtual conversations, and ensure they receive timely assistance in case of emergencies.</a:t>
            </a:r>
            <a:endParaRPr sz="1100">
              <a:solidFill>
                <a:srgbClr val="FF0000"/>
              </a:solidFill>
              <a:latin typeface="Times New Roman"/>
              <a:ea typeface="Times New Roman"/>
              <a:cs typeface="Times New Roman"/>
              <a:sym typeface="Times New Roman"/>
            </a:endParaRPr>
          </a:p>
          <a:p>
            <a:pPr marL="457200" lvl="0" indent="-298450" algn="just" rtl="0">
              <a:lnSpc>
                <a:spcPct val="107000"/>
              </a:lnSpc>
              <a:spcBef>
                <a:spcPts val="0"/>
              </a:spcBef>
              <a:spcAft>
                <a:spcPts val="0"/>
              </a:spcAft>
              <a:buClr>
                <a:srgbClr val="FF0000"/>
              </a:buClr>
              <a:buSzPts val="1100"/>
              <a:buFont typeface="Times New Roman"/>
              <a:buAutoNum type="arabicPeriod"/>
            </a:pPr>
            <a:r>
              <a:rPr lang="en" sz="1100">
                <a:solidFill>
                  <a:srgbClr val="FF0000"/>
                </a:solidFill>
                <a:latin typeface="Times New Roman"/>
                <a:ea typeface="Times New Roman"/>
                <a:cs typeface="Times New Roman"/>
                <a:sym typeface="Times New Roman"/>
              </a:rPr>
              <a:t>As someone recovering from surgery, I need a robot to assist me in daily tasks like fetching items, ensuring I adhere to post-operative care routines, and providing a sense of companionship during the recovery period.</a:t>
            </a:r>
            <a:endParaRPr sz="1100">
              <a:solidFill>
                <a:srgbClr val="FF0000"/>
              </a:solidFill>
              <a:latin typeface="Times New Roman"/>
              <a:ea typeface="Times New Roman"/>
              <a:cs typeface="Times New Roman"/>
              <a:sym typeface="Times New Roman"/>
            </a:endParaRPr>
          </a:p>
          <a:p>
            <a:pPr marL="457200" lvl="0" indent="-298450" algn="just" rtl="0">
              <a:lnSpc>
                <a:spcPct val="107000"/>
              </a:lnSpc>
              <a:spcBef>
                <a:spcPts val="0"/>
              </a:spcBef>
              <a:spcAft>
                <a:spcPts val="0"/>
              </a:spcAft>
              <a:buClr>
                <a:srgbClr val="FF0000"/>
              </a:buClr>
              <a:buSzPts val="1100"/>
              <a:buFont typeface="Times New Roman"/>
              <a:buAutoNum type="arabicPeriod"/>
            </a:pPr>
            <a:r>
              <a:rPr lang="en" sz="1100">
                <a:solidFill>
                  <a:srgbClr val="FF0000"/>
                </a:solidFill>
                <a:latin typeface="Times New Roman"/>
                <a:ea typeface="Times New Roman"/>
                <a:cs typeface="Times New Roman"/>
                <a:sym typeface="Times New Roman"/>
              </a:rPr>
              <a:t>Struggling with anxiety and depression, I rely on the robot for daily emotional support. It engages in mood-boosting activities, and recommends relaxation exercises, contributing to my mental health and overall well-being.</a:t>
            </a:r>
            <a:endParaRPr>
              <a:solidFill>
                <a:srgbClr val="FF0000"/>
              </a:solidFill>
            </a:endParaRPr>
          </a:p>
        </p:txBody>
      </p:sp>
      <p:sp>
        <p:nvSpPr>
          <p:cNvPr id="224" name="Google Shape;224;p29"/>
          <p:cNvSpPr txBox="1"/>
          <p:nvPr/>
        </p:nvSpPr>
        <p:spPr>
          <a:xfrm>
            <a:off x="3509350" y="1917275"/>
            <a:ext cx="2118000" cy="22449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800"/>
              </a:spcAft>
              <a:buNone/>
            </a:pPr>
            <a:r>
              <a:rPr lang="en">
                <a:solidFill>
                  <a:schemeClr val="lt1"/>
                </a:solidFill>
              </a:rPr>
              <a:t>As a person with limited mobility, I would like the </a:t>
            </a:r>
            <a:r>
              <a:rPr lang="en">
                <a:solidFill>
                  <a:srgbClr val="FFFF00"/>
                </a:solidFill>
              </a:rPr>
              <a:t>assistance with tasks like dressing, bathing, and toileting, </a:t>
            </a:r>
            <a:r>
              <a:rPr lang="en">
                <a:solidFill>
                  <a:schemeClr val="lt1"/>
                </a:solidFill>
              </a:rPr>
              <a:t>providing me with the support I need to maintain my daily routine independently.</a:t>
            </a:r>
            <a:endParaRPr>
              <a:solidFill>
                <a:schemeClr val="lt1"/>
              </a:solidFill>
            </a:endParaRPr>
          </a:p>
        </p:txBody>
      </p:sp>
      <p:sp>
        <p:nvSpPr>
          <p:cNvPr id="225" name="Google Shape;225;p29"/>
          <p:cNvSpPr txBox="1"/>
          <p:nvPr/>
        </p:nvSpPr>
        <p:spPr>
          <a:xfrm>
            <a:off x="6234850" y="1875950"/>
            <a:ext cx="2560200" cy="2014200"/>
          </a:xfrm>
          <a:prstGeom prst="rect">
            <a:avLst/>
          </a:prstGeom>
          <a:noFill/>
          <a:ln>
            <a:noFill/>
          </a:ln>
        </p:spPr>
        <p:txBody>
          <a:bodyPr spcFirstLastPara="1" wrap="square" lIns="91425" tIns="91425" rIns="91425" bIns="91425" anchor="t" anchorCtr="0">
            <a:spAutoFit/>
          </a:bodyPr>
          <a:lstStyle/>
          <a:p>
            <a:pPr marL="457200" lvl="0" indent="0" algn="l" rtl="0">
              <a:lnSpc>
                <a:spcPct val="107000"/>
              </a:lnSpc>
              <a:spcBef>
                <a:spcPts val="0"/>
              </a:spcBef>
              <a:spcAft>
                <a:spcPts val="800"/>
              </a:spcAft>
              <a:buNone/>
            </a:pPr>
            <a:r>
              <a:rPr lang="en">
                <a:solidFill>
                  <a:schemeClr val="lt1"/>
                </a:solidFill>
              </a:rPr>
              <a:t>As someone with a chronic health condition, I need a device to </a:t>
            </a:r>
            <a:r>
              <a:rPr lang="en">
                <a:solidFill>
                  <a:srgbClr val="FFFF00"/>
                </a:solidFill>
              </a:rPr>
              <a:t>monitor my vital signs, including blood pressure and glucose levels</a:t>
            </a:r>
            <a:r>
              <a:rPr lang="en">
                <a:solidFill>
                  <a:schemeClr val="lt1"/>
                </a:solidFill>
              </a:rPr>
              <a:t>, and provide real-time feedback.</a:t>
            </a:r>
            <a:endParaRPr/>
          </a:p>
        </p:txBody>
      </p:sp>
      <p:sp>
        <p:nvSpPr>
          <p:cNvPr id="226" name="Google Shape;226;p29"/>
          <p:cNvSpPr txBox="1"/>
          <p:nvPr/>
        </p:nvSpPr>
        <p:spPr>
          <a:xfrm>
            <a:off x="807575" y="1212300"/>
            <a:ext cx="2399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b="1">
                <a:solidFill>
                  <a:schemeClr val="lt1"/>
                </a:solidFill>
                <a:latin typeface="Quattrocento Sans"/>
                <a:ea typeface="Quattrocento Sans"/>
                <a:cs typeface="Quattrocento Sans"/>
                <a:sym typeface="Quattrocento Sans"/>
              </a:rPr>
              <a:t>Score 1</a:t>
            </a:r>
            <a:endParaRPr sz="3900" b="1">
              <a:solidFill>
                <a:schemeClr val="lt1"/>
              </a:solidFill>
              <a:latin typeface="Quattrocento Sans"/>
              <a:ea typeface="Quattrocento Sans"/>
              <a:cs typeface="Quattrocento Sans"/>
              <a:sym typeface="Quattrocento Sans"/>
            </a:endParaRPr>
          </a:p>
        </p:txBody>
      </p:sp>
      <p:sp>
        <p:nvSpPr>
          <p:cNvPr id="227" name="Google Shape;227;p29"/>
          <p:cNvSpPr txBox="1"/>
          <p:nvPr/>
        </p:nvSpPr>
        <p:spPr>
          <a:xfrm>
            <a:off x="3701125" y="1242675"/>
            <a:ext cx="19566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b="1">
                <a:solidFill>
                  <a:schemeClr val="lt1"/>
                </a:solidFill>
                <a:latin typeface="Quattrocento Sans"/>
                <a:ea typeface="Quattrocento Sans"/>
                <a:cs typeface="Quattrocento Sans"/>
                <a:sym typeface="Quattrocento Sans"/>
              </a:rPr>
              <a:t>Score 3</a:t>
            </a:r>
            <a:endParaRPr sz="3900" b="1">
              <a:solidFill>
                <a:schemeClr val="lt1"/>
              </a:solidFill>
              <a:latin typeface="Quattrocento Sans"/>
              <a:ea typeface="Quattrocento Sans"/>
              <a:cs typeface="Quattrocento Sans"/>
              <a:sym typeface="Quattrocento Sans"/>
            </a:endParaRPr>
          </a:p>
        </p:txBody>
      </p:sp>
      <p:sp>
        <p:nvSpPr>
          <p:cNvPr id="228" name="Google Shape;228;p29"/>
          <p:cNvSpPr txBox="1"/>
          <p:nvPr/>
        </p:nvSpPr>
        <p:spPr>
          <a:xfrm>
            <a:off x="6762050" y="1243250"/>
            <a:ext cx="19566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b="1">
                <a:solidFill>
                  <a:schemeClr val="lt1"/>
                </a:solidFill>
                <a:latin typeface="Quattrocento Sans"/>
                <a:ea typeface="Quattrocento Sans"/>
                <a:cs typeface="Quattrocento Sans"/>
                <a:sym typeface="Quattrocento Sans"/>
              </a:rPr>
              <a:t>Score 2</a:t>
            </a:r>
            <a:endParaRPr sz="3900" b="1">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234" name="Google Shape;234;p30"/>
          <p:cNvSpPr txBox="1">
            <a:spLocks noGrp="1"/>
          </p:cNvSpPr>
          <p:nvPr>
            <p:ph type="subTitle" idx="1"/>
          </p:nvPr>
        </p:nvSpPr>
        <p:spPr>
          <a:xfrm>
            <a:off x="311700" y="25293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235" name="Google Shape;235;p30"/>
          <p:cNvSpPr txBox="1">
            <a:spLocks noGrp="1"/>
          </p:cNvSpPr>
          <p:nvPr>
            <p:ph type="ctrTitle"/>
          </p:nvPr>
        </p:nvSpPr>
        <p:spPr>
          <a:xfrm>
            <a:off x="246375" y="114325"/>
            <a:ext cx="4905300" cy="506100"/>
          </a:xfrm>
          <a:prstGeom prst="rect">
            <a:avLst/>
          </a:prstGeom>
          <a:ln>
            <a:noFill/>
          </a:ln>
        </p:spPr>
        <p:txBody>
          <a:bodyPr spcFirstLastPara="1" wrap="square" lIns="68575" tIns="34275" rIns="68575" bIns="34275" anchor="b" anchorCtr="0">
            <a:normAutofit fontScale="90000"/>
          </a:bodyPr>
          <a:lstStyle/>
          <a:p>
            <a:pPr marL="457200" lvl="0" indent="-388620" algn="l" rtl="0">
              <a:lnSpc>
                <a:spcPct val="107916"/>
              </a:lnSpc>
              <a:spcBef>
                <a:spcPts val="0"/>
              </a:spcBef>
              <a:spcAft>
                <a:spcPts val="800"/>
              </a:spcAft>
              <a:buSzPct val="100000"/>
              <a:buFont typeface="Calibri"/>
              <a:buChar char="●"/>
            </a:pPr>
            <a:r>
              <a:rPr lang="en" sz="2800">
                <a:latin typeface="Calibri"/>
                <a:ea typeface="Calibri"/>
                <a:cs typeface="Calibri"/>
                <a:sym typeface="Calibri"/>
              </a:rPr>
              <a:t>Story Points for each User Story</a:t>
            </a:r>
            <a:endParaRPr sz="2800">
              <a:latin typeface="Calibri"/>
              <a:ea typeface="Calibri"/>
              <a:cs typeface="Calibri"/>
              <a:sym typeface="Calibri"/>
            </a:endParaRPr>
          </a:p>
        </p:txBody>
      </p:sp>
      <p:sp>
        <p:nvSpPr>
          <p:cNvPr id="236" name="Google Shape;236;p30"/>
          <p:cNvSpPr/>
          <p:nvPr/>
        </p:nvSpPr>
        <p:spPr>
          <a:xfrm>
            <a:off x="449025" y="1189576"/>
            <a:ext cx="2399100" cy="3226800"/>
          </a:xfrm>
          <a:prstGeom prst="round2DiagRect">
            <a:avLst>
              <a:gd name="adj1" fmla="val 16667"/>
              <a:gd name="adj2" fmla="val 0"/>
            </a:avLst>
          </a:prstGeom>
          <a:solidFill>
            <a:schemeClr val="accent1"/>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37" name="Google Shape;237;p30"/>
          <p:cNvSpPr txBox="1"/>
          <p:nvPr/>
        </p:nvSpPr>
        <p:spPr>
          <a:xfrm>
            <a:off x="236475" y="1881975"/>
            <a:ext cx="2519400" cy="2577900"/>
          </a:xfrm>
          <a:prstGeom prst="rect">
            <a:avLst/>
          </a:prstGeom>
          <a:noFill/>
          <a:ln>
            <a:noFill/>
          </a:ln>
        </p:spPr>
        <p:txBody>
          <a:bodyPr spcFirstLastPara="1" wrap="square" lIns="91425" tIns="91425" rIns="91425" bIns="91425" anchor="t" anchorCtr="0">
            <a:spAutoFit/>
          </a:bodyPr>
          <a:lstStyle/>
          <a:p>
            <a:pPr marL="457200" lvl="0" indent="0" algn="l" rtl="0">
              <a:lnSpc>
                <a:spcPct val="107000"/>
              </a:lnSpc>
              <a:spcBef>
                <a:spcPts val="0"/>
              </a:spcBef>
              <a:spcAft>
                <a:spcPts val="0"/>
              </a:spcAft>
              <a:buNone/>
            </a:pPr>
            <a:r>
              <a:rPr lang="en">
                <a:solidFill>
                  <a:schemeClr val="lt1"/>
                </a:solidFill>
              </a:rPr>
              <a:t>As an individual living alone, I need a </a:t>
            </a:r>
            <a:r>
              <a:rPr lang="en">
                <a:solidFill>
                  <a:srgbClr val="FFFF00"/>
                </a:solidFill>
              </a:rPr>
              <a:t>friendly companion,</a:t>
            </a:r>
            <a:r>
              <a:rPr lang="en">
                <a:solidFill>
                  <a:schemeClr val="lt1"/>
                </a:solidFill>
              </a:rPr>
              <a:t> to engage me in conversations, play games, read books or news aloud to help combat loneliness, contributing to my emotional well-being.</a:t>
            </a:r>
            <a:endParaRPr>
              <a:solidFill>
                <a:schemeClr val="lt1"/>
              </a:solidFill>
            </a:endParaRPr>
          </a:p>
          <a:p>
            <a:pPr marL="0" lvl="0" indent="0" algn="l" rtl="0">
              <a:lnSpc>
                <a:spcPct val="107000"/>
              </a:lnSpc>
              <a:spcBef>
                <a:spcPts val="800"/>
              </a:spcBef>
              <a:spcAft>
                <a:spcPts val="800"/>
              </a:spcAft>
              <a:buNone/>
            </a:pPr>
            <a:endParaRPr>
              <a:solidFill>
                <a:schemeClr val="lt1"/>
              </a:solidFill>
            </a:endParaRPr>
          </a:p>
        </p:txBody>
      </p:sp>
      <p:sp>
        <p:nvSpPr>
          <p:cNvPr id="238" name="Google Shape;238;p30"/>
          <p:cNvSpPr/>
          <p:nvPr/>
        </p:nvSpPr>
        <p:spPr>
          <a:xfrm>
            <a:off x="3343772" y="1189576"/>
            <a:ext cx="2399100" cy="3226800"/>
          </a:xfrm>
          <a:prstGeom prst="round2DiagRect">
            <a:avLst>
              <a:gd name="adj1" fmla="val 16667"/>
              <a:gd name="adj2" fmla="val 0"/>
            </a:avLst>
          </a:prstGeom>
          <a:solidFill>
            <a:schemeClr val="accent1"/>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39" name="Google Shape;239;p30"/>
          <p:cNvSpPr/>
          <p:nvPr/>
        </p:nvSpPr>
        <p:spPr>
          <a:xfrm>
            <a:off x="6433149" y="1194714"/>
            <a:ext cx="2399100" cy="3226800"/>
          </a:xfrm>
          <a:prstGeom prst="round2DiagRect">
            <a:avLst>
              <a:gd name="adj1" fmla="val 16667"/>
              <a:gd name="adj2" fmla="val 0"/>
            </a:avLst>
          </a:prstGeom>
          <a:solidFill>
            <a:schemeClr val="accent1"/>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07000"/>
              </a:lnSpc>
              <a:spcBef>
                <a:spcPts val="0"/>
              </a:spcBef>
              <a:spcAft>
                <a:spcPts val="800"/>
              </a:spcAft>
              <a:buNone/>
            </a:pPr>
            <a:endParaRPr sz="1700">
              <a:solidFill>
                <a:schemeClr val="lt1"/>
              </a:solidFill>
            </a:endParaRPr>
          </a:p>
        </p:txBody>
      </p:sp>
      <p:sp>
        <p:nvSpPr>
          <p:cNvPr id="240" name="Google Shape;240;p30"/>
          <p:cNvSpPr txBox="1"/>
          <p:nvPr/>
        </p:nvSpPr>
        <p:spPr>
          <a:xfrm>
            <a:off x="3509350" y="1764875"/>
            <a:ext cx="2118000" cy="30390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
                <a:solidFill>
                  <a:schemeClr val="lt1"/>
                </a:solidFill>
              </a:rPr>
              <a:t>As someone recovering from surgery, I need a robot to</a:t>
            </a:r>
            <a:r>
              <a:rPr lang="en">
                <a:solidFill>
                  <a:srgbClr val="FFFF00"/>
                </a:solidFill>
              </a:rPr>
              <a:t> assist me in daily tasks </a:t>
            </a:r>
            <a:r>
              <a:rPr lang="en">
                <a:solidFill>
                  <a:schemeClr val="lt1"/>
                </a:solidFill>
              </a:rPr>
              <a:t>like fetching items, ensuring I adhere to post-operative care routines, and providing a sense of companionship during the recovery period.</a:t>
            </a:r>
            <a:endParaRPr>
              <a:solidFill>
                <a:schemeClr val="lt1"/>
              </a:solidFill>
            </a:endParaRPr>
          </a:p>
          <a:p>
            <a:pPr marL="0" lvl="0" indent="0" algn="l" rtl="0">
              <a:lnSpc>
                <a:spcPct val="107000"/>
              </a:lnSpc>
              <a:spcBef>
                <a:spcPts val="800"/>
              </a:spcBef>
              <a:spcAft>
                <a:spcPts val="800"/>
              </a:spcAft>
              <a:buNone/>
            </a:pPr>
            <a:endParaRPr>
              <a:solidFill>
                <a:schemeClr val="lt1"/>
              </a:solidFill>
            </a:endParaRPr>
          </a:p>
        </p:txBody>
      </p:sp>
      <p:sp>
        <p:nvSpPr>
          <p:cNvPr id="241" name="Google Shape;241;p30"/>
          <p:cNvSpPr txBox="1"/>
          <p:nvPr/>
        </p:nvSpPr>
        <p:spPr>
          <a:xfrm>
            <a:off x="6635575" y="1799750"/>
            <a:ext cx="2235900" cy="24753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800"/>
              </a:spcAft>
              <a:buNone/>
            </a:pPr>
            <a:r>
              <a:rPr lang="en">
                <a:solidFill>
                  <a:schemeClr val="lt1"/>
                </a:solidFill>
              </a:rPr>
              <a:t>Struggling with anxiety and depression, I </a:t>
            </a:r>
            <a:r>
              <a:rPr lang="en">
                <a:solidFill>
                  <a:srgbClr val="FFFF00"/>
                </a:solidFill>
              </a:rPr>
              <a:t>need daily emotional support </a:t>
            </a:r>
            <a:r>
              <a:rPr lang="en">
                <a:solidFill>
                  <a:schemeClr val="lt1"/>
                </a:solidFill>
              </a:rPr>
              <a:t>to engage in mood-boosting activities. It's recommended incorporate relaxation exercises, contributing to my mental health and overall well-being.</a:t>
            </a:r>
            <a:endParaRPr>
              <a:solidFill>
                <a:schemeClr val="lt1"/>
              </a:solidFill>
            </a:endParaRPr>
          </a:p>
        </p:txBody>
      </p:sp>
      <p:sp>
        <p:nvSpPr>
          <p:cNvPr id="242" name="Google Shape;242;p30"/>
          <p:cNvSpPr txBox="1"/>
          <p:nvPr/>
        </p:nvSpPr>
        <p:spPr>
          <a:xfrm>
            <a:off x="682175" y="1212300"/>
            <a:ext cx="22359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b="1">
                <a:solidFill>
                  <a:schemeClr val="lt1"/>
                </a:solidFill>
              </a:rPr>
              <a:t>Score 5</a:t>
            </a:r>
            <a:endParaRPr sz="3900" b="1">
              <a:solidFill>
                <a:schemeClr val="lt1"/>
              </a:solidFill>
            </a:endParaRPr>
          </a:p>
        </p:txBody>
      </p:sp>
      <p:sp>
        <p:nvSpPr>
          <p:cNvPr id="243" name="Google Shape;243;p30"/>
          <p:cNvSpPr txBox="1"/>
          <p:nvPr/>
        </p:nvSpPr>
        <p:spPr>
          <a:xfrm>
            <a:off x="3604075" y="1166475"/>
            <a:ext cx="2118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b="1">
                <a:solidFill>
                  <a:schemeClr val="lt1"/>
                </a:solidFill>
              </a:rPr>
              <a:t>Score </a:t>
            </a:r>
            <a:r>
              <a:rPr lang="en" sz="3900" b="1">
                <a:solidFill>
                  <a:schemeClr val="lt1"/>
                </a:solidFill>
                <a:latin typeface="Quattrocento Sans"/>
                <a:ea typeface="Quattrocento Sans"/>
                <a:cs typeface="Quattrocento Sans"/>
                <a:sym typeface="Quattrocento Sans"/>
              </a:rPr>
              <a:t>3</a:t>
            </a:r>
            <a:endParaRPr sz="3900" b="1">
              <a:solidFill>
                <a:schemeClr val="lt1"/>
              </a:solidFill>
              <a:latin typeface="Quattrocento Sans"/>
              <a:ea typeface="Quattrocento Sans"/>
              <a:cs typeface="Quattrocento Sans"/>
              <a:sym typeface="Quattrocento Sans"/>
            </a:endParaRPr>
          </a:p>
        </p:txBody>
      </p:sp>
      <p:sp>
        <p:nvSpPr>
          <p:cNvPr id="244" name="Google Shape;244;p30"/>
          <p:cNvSpPr txBox="1"/>
          <p:nvPr/>
        </p:nvSpPr>
        <p:spPr>
          <a:xfrm>
            <a:off x="6635575" y="1167050"/>
            <a:ext cx="20154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b="1">
                <a:solidFill>
                  <a:schemeClr val="lt1"/>
                </a:solidFill>
              </a:rPr>
              <a:t>Score</a:t>
            </a:r>
            <a:r>
              <a:rPr lang="en" sz="3900" b="1">
                <a:solidFill>
                  <a:schemeClr val="lt1"/>
                </a:solidFill>
                <a:latin typeface="Quattrocento Sans"/>
                <a:ea typeface="Quattrocento Sans"/>
                <a:cs typeface="Quattrocento Sans"/>
                <a:sym typeface="Quattrocento Sans"/>
              </a:rPr>
              <a:t> 5</a:t>
            </a:r>
            <a:endParaRPr sz="3900" b="1">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250" name="Google Shape;250;p3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251" name="Google Shape;251;p31"/>
          <p:cNvSpPr txBox="1">
            <a:spLocks noGrp="1"/>
          </p:cNvSpPr>
          <p:nvPr>
            <p:ph type="subTitle" idx="1"/>
          </p:nvPr>
        </p:nvSpPr>
        <p:spPr>
          <a:xfrm>
            <a:off x="311700" y="25293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252" name="Google Shape;252;p31"/>
          <p:cNvSpPr txBox="1">
            <a:spLocks noGrp="1"/>
          </p:cNvSpPr>
          <p:nvPr>
            <p:ph type="ctrTitle"/>
          </p:nvPr>
        </p:nvSpPr>
        <p:spPr>
          <a:xfrm>
            <a:off x="246375" y="114325"/>
            <a:ext cx="4905300" cy="506100"/>
          </a:xfrm>
          <a:prstGeom prst="rect">
            <a:avLst/>
          </a:prstGeom>
          <a:ln>
            <a:noFill/>
          </a:ln>
        </p:spPr>
        <p:txBody>
          <a:bodyPr spcFirstLastPara="1" wrap="square" lIns="68575" tIns="34275" rIns="68575" bIns="34275" anchor="b" anchorCtr="0">
            <a:normAutofit fontScale="90000"/>
          </a:bodyPr>
          <a:lstStyle/>
          <a:p>
            <a:pPr marL="457200" lvl="0" indent="-388620" algn="l" rtl="0">
              <a:lnSpc>
                <a:spcPct val="107916"/>
              </a:lnSpc>
              <a:spcBef>
                <a:spcPts val="0"/>
              </a:spcBef>
              <a:spcAft>
                <a:spcPts val="800"/>
              </a:spcAft>
              <a:buSzPct val="100000"/>
              <a:buFont typeface="Calibri"/>
              <a:buChar char="●"/>
            </a:pPr>
            <a:r>
              <a:rPr lang="en" sz="2800">
                <a:latin typeface="Calibri"/>
                <a:ea typeface="Calibri"/>
                <a:cs typeface="Calibri"/>
                <a:sym typeface="Calibri"/>
              </a:rPr>
              <a:t>Story Points for each User Story</a:t>
            </a:r>
            <a:endParaRPr sz="2800">
              <a:latin typeface="Calibri"/>
              <a:ea typeface="Calibri"/>
              <a:cs typeface="Calibri"/>
              <a:sym typeface="Calibri"/>
            </a:endParaRPr>
          </a:p>
        </p:txBody>
      </p:sp>
      <p:sp>
        <p:nvSpPr>
          <p:cNvPr id="253" name="Google Shape;253;p31"/>
          <p:cNvSpPr/>
          <p:nvPr/>
        </p:nvSpPr>
        <p:spPr>
          <a:xfrm>
            <a:off x="449025" y="1189575"/>
            <a:ext cx="3524700" cy="3226800"/>
          </a:xfrm>
          <a:prstGeom prst="round2DiagRect">
            <a:avLst>
              <a:gd name="adj1" fmla="val 16667"/>
              <a:gd name="adj2" fmla="val 0"/>
            </a:avLst>
          </a:prstGeom>
          <a:solidFill>
            <a:schemeClr val="accent1"/>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54" name="Google Shape;254;p31"/>
          <p:cNvSpPr txBox="1"/>
          <p:nvPr/>
        </p:nvSpPr>
        <p:spPr>
          <a:xfrm>
            <a:off x="769875" y="1881975"/>
            <a:ext cx="3066900" cy="22755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800"/>
              </a:spcAft>
              <a:buClr>
                <a:schemeClr val="dk1"/>
              </a:buClr>
              <a:buSzPts val="1100"/>
              <a:buFont typeface="Arial"/>
              <a:buNone/>
            </a:pPr>
            <a:r>
              <a:rPr lang="en" sz="1600">
                <a:solidFill>
                  <a:schemeClr val="lt1"/>
                </a:solidFill>
              </a:rPr>
              <a:t>As a person with a history of health crises, I need a device that has an </a:t>
            </a:r>
            <a:r>
              <a:rPr lang="en" sz="1600">
                <a:solidFill>
                  <a:srgbClr val="FFFF00"/>
                </a:solidFill>
              </a:rPr>
              <a:t>automatic emergency notification system.</a:t>
            </a:r>
            <a:r>
              <a:rPr lang="en" sz="1600">
                <a:solidFill>
                  <a:schemeClr val="lt1"/>
                </a:solidFill>
              </a:rPr>
              <a:t> In case of a fall or other emergencies, it promptly alerts designated contacts or emergency services.</a:t>
            </a:r>
            <a:endParaRPr sz="1600">
              <a:solidFill>
                <a:schemeClr val="lt1"/>
              </a:solidFill>
            </a:endParaRPr>
          </a:p>
        </p:txBody>
      </p:sp>
      <p:sp>
        <p:nvSpPr>
          <p:cNvPr id="255" name="Google Shape;255;p31"/>
          <p:cNvSpPr/>
          <p:nvPr/>
        </p:nvSpPr>
        <p:spPr>
          <a:xfrm>
            <a:off x="4867775" y="1189575"/>
            <a:ext cx="3637800" cy="3226800"/>
          </a:xfrm>
          <a:prstGeom prst="round2DiagRect">
            <a:avLst>
              <a:gd name="adj1" fmla="val 16667"/>
              <a:gd name="adj2" fmla="val 0"/>
            </a:avLst>
          </a:prstGeom>
          <a:solidFill>
            <a:schemeClr val="accent1"/>
          </a:solid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56" name="Google Shape;256;p31"/>
          <p:cNvSpPr txBox="1"/>
          <p:nvPr/>
        </p:nvSpPr>
        <p:spPr>
          <a:xfrm>
            <a:off x="5100850" y="1764875"/>
            <a:ext cx="3309300" cy="29052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Clr>
                <a:schemeClr val="dk1"/>
              </a:buClr>
              <a:buSzPts val="1100"/>
              <a:buFont typeface="Arial"/>
              <a:buNone/>
            </a:pPr>
            <a:r>
              <a:rPr lang="en" sz="1600">
                <a:solidFill>
                  <a:schemeClr val="lt1"/>
                </a:solidFill>
              </a:rPr>
              <a:t>As a family member living far away from my elderly parents, I need some device to facilitate remote connection so that I can check on their well-being through the monitoring features, </a:t>
            </a:r>
            <a:r>
              <a:rPr lang="en" sz="1600">
                <a:solidFill>
                  <a:srgbClr val="FFFF00"/>
                </a:solidFill>
              </a:rPr>
              <a:t>engage in virtual conversations</a:t>
            </a:r>
            <a:r>
              <a:rPr lang="en" sz="1600">
                <a:solidFill>
                  <a:schemeClr val="lt1"/>
                </a:solidFill>
              </a:rPr>
              <a:t>, and ensure they receive timely assistance in case of emergencies.</a:t>
            </a:r>
            <a:endParaRPr sz="1600">
              <a:solidFill>
                <a:schemeClr val="lt1"/>
              </a:solidFill>
            </a:endParaRPr>
          </a:p>
          <a:p>
            <a:pPr marL="0" lvl="0" indent="0" algn="l" rtl="0">
              <a:lnSpc>
                <a:spcPct val="107000"/>
              </a:lnSpc>
              <a:spcBef>
                <a:spcPts val="800"/>
              </a:spcBef>
              <a:spcAft>
                <a:spcPts val="800"/>
              </a:spcAft>
              <a:buNone/>
            </a:pPr>
            <a:endParaRPr sz="1600">
              <a:solidFill>
                <a:schemeClr val="lt1"/>
              </a:solidFill>
            </a:endParaRPr>
          </a:p>
        </p:txBody>
      </p:sp>
      <p:sp>
        <p:nvSpPr>
          <p:cNvPr id="257" name="Google Shape;257;p31"/>
          <p:cNvSpPr txBox="1"/>
          <p:nvPr/>
        </p:nvSpPr>
        <p:spPr>
          <a:xfrm>
            <a:off x="1215575" y="1212300"/>
            <a:ext cx="22359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b="1">
                <a:solidFill>
                  <a:schemeClr val="lt1"/>
                </a:solidFill>
              </a:rPr>
              <a:t>Score 4</a:t>
            </a:r>
            <a:endParaRPr sz="3900" b="1">
              <a:solidFill>
                <a:schemeClr val="lt1"/>
              </a:solidFill>
            </a:endParaRPr>
          </a:p>
        </p:txBody>
      </p:sp>
      <p:sp>
        <p:nvSpPr>
          <p:cNvPr id="258" name="Google Shape;258;p31"/>
          <p:cNvSpPr txBox="1"/>
          <p:nvPr/>
        </p:nvSpPr>
        <p:spPr>
          <a:xfrm>
            <a:off x="5585275" y="1166475"/>
            <a:ext cx="2118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900" b="1">
                <a:solidFill>
                  <a:schemeClr val="lt1"/>
                </a:solidFill>
              </a:rPr>
              <a:t>Score </a:t>
            </a:r>
            <a:r>
              <a:rPr lang="en" sz="3900" b="1">
                <a:solidFill>
                  <a:schemeClr val="lt1"/>
                </a:solidFill>
                <a:latin typeface="Quattrocento Sans"/>
                <a:ea typeface="Quattrocento Sans"/>
                <a:cs typeface="Quattrocento Sans"/>
                <a:sym typeface="Quattrocento Sans"/>
              </a:rPr>
              <a:t>3</a:t>
            </a:r>
            <a:endParaRPr sz="3900" b="1">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p:nvPr/>
        </p:nvSpPr>
        <p:spPr>
          <a:xfrm>
            <a:off x="449025" y="1028700"/>
            <a:ext cx="8327700" cy="3771900"/>
          </a:xfrm>
          <a:prstGeom prst="round2DiagRect">
            <a:avLst>
              <a:gd name="adj1" fmla="val 16667"/>
              <a:gd name="adj2" fmla="val 0"/>
            </a:avLst>
          </a:prstGeom>
          <a:solidFill>
            <a:schemeClr val="accent1"/>
          </a:solid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pic>
        <p:nvPicPr>
          <p:cNvPr id="264" name="Google Shape;264;p32"/>
          <p:cNvPicPr preferRelativeResize="0"/>
          <p:nvPr/>
        </p:nvPicPr>
        <p:blipFill>
          <a:blip r:embed="rId3">
            <a:alphaModFix/>
          </a:blip>
          <a:stretch>
            <a:fillRect/>
          </a:stretch>
        </p:blipFill>
        <p:spPr>
          <a:xfrm>
            <a:off x="0" y="-53125"/>
            <a:ext cx="9342063" cy="5196625"/>
          </a:xfrm>
          <a:prstGeom prst="rect">
            <a:avLst/>
          </a:prstGeom>
          <a:noFill/>
          <a:ln>
            <a:noFill/>
          </a:ln>
        </p:spPr>
      </p:pic>
      <p:sp>
        <p:nvSpPr>
          <p:cNvPr id="265" name="Google Shape;265;p32"/>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266" name="Google Shape;266;p32"/>
          <p:cNvSpPr txBox="1">
            <a:spLocks noGrp="1"/>
          </p:cNvSpPr>
          <p:nvPr>
            <p:ph type="ctrTitle"/>
          </p:nvPr>
        </p:nvSpPr>
        <p:spPr>
          <a:xfrm>
            <a:off x="246375" y="38125"/>
            <a:ext cx="3778500" cy="506100"/>
          </a:xfrm>
          <a:prstGeom prst="rect">
            <a:avLst/>
          </a:prstGeom>
          <a:ln>
            <a:noFill/>
          </a:ln>
        </p:spPr>
        <p:txBody>
          <a:bodyPr spcFirstLastPara="1" wrap="square" lIns="68575" tIns="34275" rIns="68575" bIns="34275" anchor="b" anchorCtr="0">
            <a:normAutofit/>
          </a:bodyPr>
          <a:lstStyle/>
          <a:p>
            <a:pPr marL="457200" lvl="0" indent="-406400" algn="l" rtl="0">
              <a:lnSpc>
                <a:spcPct val="107916"/>
              </a:lnSpc>
              <a:spcBef>
                <a:spcPts val="0"/>
              </a:spcBef>
              <a:spcAft>
                <a:spcPts val="800"/>
              </a:spcAft>
              <a:buSzPts val="2800"/>
              <a:buFont typeface="Calibri"/>
              <a:buChar char="●"/>
            </a:pPr>
            <a:r>
              <a:rPr lang="en" sz="2800">
                <a:latin typeface="Calibri"/>
                <a:ea typeface="Calibri"/>
                <a:cs typeface="Calibri"/>
                <a:sym typeface="Calibri"/>
              </a:rPr>
              <a:t>Roadmap</a:t>
            </a:r>
            <a:endParaRPr sz="2800">
              <a:latin typeface="Calibri"/>
              <a:ea typeface="Calibri"/>
              <a:cs typeface="Calibri"/>
              <a:sym typeface="Calibri"/>
            </a:endParaRPr>
          </a:p>
        </p:txBody>
      </p:sp>
      <p:sp>
        <p:nvSpPr>
          <p:cNvPr id="267" name="Google Shape;267;p32"/>
          <p:cNvSpPr/>
          <p:nvPr/>
        </p:nvSpPr>
        <p:spPr>
          <a:xfrm>
            <a:off x="449025" y="704725"/>
            <a:ext cx="8327700" cy="4291200"/>
          </a:xfrm>
          <a:prstGeom prst="round2DiagRect">
            <a:avLst>
              <a:gd name="adj1" fmla="val 16667"/>
              <a:gd name="adj2" fmla="val 0"/>
            </a:avLst>
          </a:prstGeom>
          <a:solidFill>
            <a:schemeClr val="accent1"/>
          </a:solid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68" name="Google Shape;268;p32"/>
          <p:cNvSpPr txBox="1">
            <a:spLocks noGrp="1"/>
          </p:cNvSpPr>
          <p:nvPr>
            <p:ph type="ctrTitle"/>
          </p:nvPr>
        </p:nvSpPr>
        <p:spPr>
          <a:xfrm>
            <a:off x="812175" y="2288425"/>
            <a:ext cx="7601400" cy="2493600"/>
          </a:xfrm>
          <a:prstGeom prst="rect">
            <a:avLst/>
          </a:prstGeom>
        </p:spPr>
        <p:txBody>
          <a:bodyPr spcFirstLastPara="1" wrap="square" lIns="68575" tIns="34275" rIns="68575" bIns="34275" anchor="b" anchorCtr="0">
            <a:noAutofit/>
          </a:bodyPr>
          <a:lstStyle/>
          <a:p>
            <a:pPr marL="457200" lvl="0" indent="0" algn="l" rtl="0">
              <a:lnSpc>
                <a:spcPct val="107916"/>
              </a:lnSpc>
              <a:spcBef>
                <a:spcPts val="0"/>
              </a:spcBef>
              <a:spcAft>
                <a:spcPts val="0"/>
              </a:spcAft>
              <a:buClr>
                <a:schemeClr val="dk1"/>
              </a:buClr>
              <a:buSzPts val="990"/>
              <a:buFont typeface="Arial"/>
              <a:buNone/>
            </a:pPr>
            <a:endParaRPr sz="1290" dirty="0">
              <a:latin typeface="Arial"/>
              <a:ea typeface="Arial"/>
              <a:cs typeface="Arial"/>
              <a:sym typeface="Arial"/>
            </a:endParaRPr>
          </a:p>
          <a:p>
            <a:pPr marL="0" lvl="0" indent="0" algn="l" rtl="0">
              <a:lnSpc>
                <a:spcPct val="107916"/>
              </a:lnSpc>
              <a:spcBef>
                <a:spcPts val="500"/>
              </a:spcBef>
              <a:spcAft>
                <a:spcPts val="0"/>
              </a:spcAft>
              <a:buClr>
                <a:schemeClr val="dk1"/>
              </a:buClr>
              <a:buSzPts val="990"/>
              <a:buFont typeface="Arial"/>
              <a:buNone/>
            </a:pPr>
            <a:r>
              <a:rPr lang="en" sz="1290" b="0" dirty="0">
                <a:solidFill>
                  <a:srgbClr val="FFFF00"/>
                </a:solidFill>
                <a:latin typeface="Arial"/>
                <a:ea typeface="Arial"/>
                <a:cs typeface="Arial"/>
                <a:sym typeface="Arial"/>
              </a:rPr>
              <a:t>	</a:t>
            </a:r>
            <a:r>
              <a:rPr lang="en" sz="1290" dirty="0">
                <a:solidFill>
                  <a:srgbClr val="FFFF00"/>
                </a:solidFill>
                <a:latin typeface="Arial"/>
                <a:ea typeface="Arial"/>
                <a:cs typeface="Arial"/>
                <a:sym typeface="Arial"/>
              </a:rPr>
              <a:t>Now (Release 1.0 - Essentials): Medication, Monitoring Vital Signs</a:t>
            </a:r>
            <a:endParaRPr sz="1290" dirty="0">
              <a:solidFill>
                <a:srgbClr val="FFFF00"/>
              </a:solidFill>
              <a:latin typeface="Arial"/>
              <a:ea typeface="Arial"/>
              <a:cs typeface="Arial"/>
              <a:sym typeface="Arial"/>
            </a:endParaRPr>
          </a:p>
          <a:p>
            <a:pPr marL="914400" lvl="0" indent="-310515" algn="l" rtl="0">
              <a:lnSpc>
                <a:spcPct val="107916"/>
              </a:lnSpc>
              <a:spcBef>
                <a:spcPts val="500"/>
              </a:spcBef>
              <a:spcAft>
                <a:spcPts val="0"/>
              </a:spcAft>
              <a:buSzPts val="1290"/>
              <a:buFont typeface="Arial"/>
              <a:buChar char="●"/>
            </a:pPr>
            <a:r>
              <a:rPr lang="en" sz="1290" b="0" dirty="0">
                <a:latin typeface="Arial"/>
                <a:ea typeface="Arial"/>
                <a:cs typeface="Arial"/>
                <a:sym typeface="Arial"/>
              </a:rPr>
              <a:t>In Version 1.0 we will focus on our robot basic functionality. </a:t>
            </a:r>
            <a:endParaRPr sz="1290" b="0" dirty="0">
              <a:latin typeface="Arial"/>
              <a:ea typeface="Arial"/>
              <a:cs typeface="Arial"/>
              <a:sym typeface="Arial"/>
            </a:endParaRPr>
          </a:p>
          <a:p>
            <a:pPr marL="914400" lvl="0" indent="-310515" algn="l" rtl="0">
              <a:lnSpc>
                <a:spcPct val="107916"/>
              </a:lnSpc>
              <a:spcBef>
                <a:spcPts val="0"/>
              </a:spcBef>
              <a:spcAft>
                <a:spcPts val="0"/>
              </a:spcAft>
              <a:buSzPts val="1290"/>
              <a:buFont typeface="Arial"/>
              <a:buChar char="●"/>
            </a:pPr>
            <a:r>
              <a:rPr lang="en" sz="1290" b="0" dirty="0">
                <a:latin typeface="Arial"/>
                <a:ea typeface="Arial"/>
                <a:cs typeface="Arial"/>
                <a:sym typeface="Arial"/>
              </a:rPr>
              <a:t>Focusing on detecting users’ health conditions.. </a:t>
            </a:r>
            <a:endParaRPr sz="1290" b="0" dirty="0">
              <a:latin typeface="Arial"/>
              <a:ea typeface="Arial"/>
              <a:cs typeface="Arial"/>
              <a:sym typeface="Arial"/>
            </a:endParaRPr>
          </a:p>
          <a:p>
            <a:pPr marL="0" lvl="0" indent="0" algn="l" rtl="0">
              <a:lnSpc>
                <a:spcPct val="107916"/>
              </a:lnSpc>
              <a:spcBef>
                <a:spcPts val="500"/>
              </a:spcBef>
              <a:spcAft>
                <a:spcPts val="0"/>
              </a:spcAft>
              <a:buClr>
                <a:schemeClr val="dk1"/>
              </a:buClr>
              <a:buSzPts val="990"/>
              <a:buFont typeface="Arial"/>
              <a:buNone/>
            </a:pPr>
            <a:endParaRPr sz="100" dirty="0">
              <a:latin typeface="Arial"/>
              <a:ea typeface="Arial"/>
              <a:cs typeface="Arial"/>
              <a:sym typeface="Arial"/>
            </a:endParaRPr>
          </a:p>
          <a:p>
            <a:pPr marL="457200" lvl="0" indent="0" algn="just" rtl="0">
              <a:lnSpc>
                <a:spcPct val="107000"/>
              </a:lnSpc>
              <a:spcBef>
                <a:spcPts val="500"/>
              </a:spcBef>
              <a:spcAft>
                <a:spcPts val="0"/>
              </a:spcAft>
              <a:buClr>
                <a:schemeClr val="dk1"/>
              </a:buClr>
              <a:buSzPts val="990"/>
              <a:buFont typeface="Arial"/>
              <a:buNone/>
            </a:pPr>
            <a:r>
              <a:rPr lang="en" sz="1290" dirty="0">
                <a:solidFill>
                  <a:srgbClr val="FFFF00"/>
                </a:solidFill>
                <a:latin typeface="Arial"/>
                <a:ea typeface="Arial"/>
                <a:cs typeface="Arial"/>
                <a:sym typeface="Arial"/>
              </a:rPr>
              <a:t>	Next (Release 2.0 - Enhanced):</a:t>
            </a:r>
            <a:r>
              <a:rPr lang="en" sz="1290" b="0" dirty="0">
                <a:solidFill>
                  <a:srgbClr val="FFFF00"/>
                </a:solidFill>
                <a:latin typeface="Arial"/>
                <a:ea typeface="Arial"/>
                <a:cs typeface="Arial"/>
                <a:sym typeface="Arial"/>
              </a:rPr>
              <a:t> Mobility Assistance, Emergency Notification</a:t>
            </a:r>
            <a:endParaRPr sz="1290" b="0" dirty="0">
              <a:solidFill>
                <a:srgbClr val="FFFF00"/>
              </a:solidFill>
              <a:latin typeface="Arial"/>
              <a:ea typeface="Arial"/>
              <a:cs typeface="Arial"/>
              <a:sym typeface="Arial"/>
            </a:endParaRPr>
          </a:p>
          <a:p>
            <a:pPr marL="914400" lvl="0" indent="-310515" algn="l" rtl="0">
              <a:lnSpc>
                <a:spcPct val="107916"/>
              </a:lnSpc>
              <a:spcBef>
                <a:spcPts val="800"/>
              </a:spcBef>
              <a:spcAft>
                <a:spcPts val="0"/>
              </a:spcAft>
              <a:buSzPts val="1290"/>
              <a:buFont typeface="Arial"/>
              <a:buChar char="●"/>
            </a:pPr>
            <a:r>
              <a:rPr lang="en" sz="1290" b="0" dirty="0">
                <a:latin typeface="Arial"/>
                <a:ea typeface="Arial"/>
                <a:cs typeface="Arial"/>
                <a:sym typeface="Arial"/>
              </a:rPr>
              <a:t>After the initial testing phase has concluded and valuable user feedback has been gathered, the next step involves enhancing Version 2.0.</a:t>
            </a:r>
            <a:endParaRPr sz="1290" b="0" dirty="0">
              <a:latin typeface="Arial"/>
              <a:ea typeface="Arial"/>
              <a:cs typeface="Arial"/>
              <a:sym typeface="Arial"/>
            </a:endParaRPr>
          </a:p>
          <a:p>
            <a:pPr marL="914400" lvl="0" indent="-310515" algn="l" rtl="0">
              <a:lnSpc>
                <a:spcPct val="107916"/>
              </a:lnSpc>
              <a:spcBef>
                <a:spcPts val="0"/>
              </a:spcBef>
              <a:spcAft>
                <a:spcPts val="0"/>
              </a:spcAft>
              <a:buSzPts val="1290"/>
              <a:buFont typeface="Arial"/>
              <a:buChar char="●"/>
            </a:pPr>
            <a:r>
              <a:rPr lang="en" sz="1290" b="0" dirty="0">
                <a:latin typeface="Arial"/>
                <a:ea typeface="Arial"/>
                <a:cs typeface="Arial"/>
                <a:sym typeface="Arial"/>
              </a:rPr>
              <a:t>This phase will focus on development of mobility features for robots. </a:t>
            </a:r>
            <a:endParaRPr sz="1290" b="0" dirty="0">
              <a:latin typeface="Arial"/>
              <a:ea typeface="Arial"/>
              <a:cs typeface="Arial"/>
              <a:sym typeface="Arial"/>
            </a:endParaRPr>
          </a:p>
          <a:p>
            <a:pPr marL="914400" lvl="0" indent="-310515" algn="l" rtl="0">
              <a:lnSpc>
                <a:spcPct val="107916"/>
              </a:lnSpc>
              <a:spcBef>
                <a:spcPts val="0"/>
              </a:spcBef>
              <a:spcAft>
                <a:spcPts val="0"/>
              </a:spcAft>
              <a:buSzPts val="1290"/>
              <a:buFont typeface="Arial"/>
              <a:buChar char="●"/>
            </a:pPr>
            <a:r>
              <a:rPr lang="en" sz="1290" b="0" dirty="0">
                <a:latin typeface="Arial"/>
                <a:ea typeface="Arial"/>
                <a:cs typeface="Arial"/>
                <a:sym typeface="Arial"/>
              </a:rPr>
              <a:t>Aim to improve the overall functionality and versatility of the robotic system, ensuring it meets the evolving needs and expectations of users. </a:t>
            </a:r>
            <a:endParaRPr sz="1290" b="0" dirty="0">
              <a:latin typeface="Arial"/>
              <a:ea typeface="Arial"/>
              <a:cs typeface="Arial"/>
              <a:sym typeface="Arial"/>
            </a:endParaRPr>
          </a:p>
          <a:p>
            <a:pPr marL="914400" lvl="0" indent="-310515" algn="l" rtl="0">
              <a:lnSpc>
                <a:spcPct val="107916"/>
              </a:lnSpc>
              <a:spcBef>
                <a:spcPts val="0"/>
              </a:spcBef>
              <a:spcAft>
                <a:spcPts val="0"/>
              </a:spcAft>
              <a:buSzPts val="1290"/>
              <a:buFont typeface="Arial"/>
              <a:buChar char="●"/>
            </a:pPr>
            <a:r>
              <a:rPr lang="en" sz="1290" b="0" dirty="0">
                <a:latin typeface="Arial"/>
                <a:ea typeface="Arial"/>
                <a:cs typeface="Arial"/>
                <a:sym typeface="Arial"/>
              </a:rPr>
              <a:t>Adjust the robot from our users' questionnaires. We will also enhance the Emergency Notification system.</a:t>
            </a:r>
            <a:endParaRPr sz="1290" b="0" dirty="0">
              <a:latin typeface="Arial"/>
              <a:ea typeface="Arial"/>
              <a:cs typeface="Arial"/>
              <a:sym typeface="Arial"/>
            </a:endParaRPr>
          </a:p>
          <a:p>
            <a:pPr marL="914400" lvl="0" indent="0" algn="l" rtl="0">
              <a:lnSpc>
                <a:spcPct val="107916"/>
              </a:lnSpc>
              <a:spcBef>
                <a:spcPts val="500"/>
              </a:spcBef>
              <a:spcAft>
                <a:spcPts val="0"/>
              </a:spcAft>
              <a:buClr>
                <a:schemeClr val="dk1"/>
              </a:buClr>
              <a:buSzPts val="990"/>
              <a:buFont typeface="Arial"/>
              <a:buNone/>
            </a:pPr>
            <a:endParaRPr sz="100" b="0" dirty="0">
              <a:latin typeface="Arial"/>
              <a:ea typeface="Arial"/>
              <a:cs typeface="Arial"/>
              <a:sym typeface="Arial"/>
            </a:endParaRPr>
          </a:p>
          <a:p>
            <a:pPr marL="457200" lvl="0" indent="0" algn="l" rtl="0">
              <a:lnSpc>
                <a:spcPct val="107000"/>
              </a:lnSpc>
              <a:spcBef>
                <a:spcPts val="500"/>
              </a:spcBef>
              <a:spcAft>
                <a:spcPts val="0"/>
              </a:spcAft>
              <a:buClr>
                <a:schemeClr val="dk1"/>
              </a:buClr>
              <a:buSzPts val="990"/>
              <a:buFont typeface="Arial"/>
              <a:buNone/>
            </a:pPr>
            <a:r>
              <a:rPr lang="en" sz="1290" dirty="0">
                <a:solidFill>
                  <a:srgbClr val="FFFF00"/>
                </a:solidFill>
                <a:latin typeface="Arial"/>
                <a:ea typeface="Arial"/>
                <a:cs typeface="Arial"/>
                <a:sym typeface="Arial"/>
              </a:rPr>
              <a:t>	Later (Release 3.0 - Advanced): </a:t>
            </a:r>
            <a:r>
              <a:rPr lang="en" sz="1290" b="0" dirty="0">
                <a:solidFill>
                  <a:srgbClr val="FFFF00"/>
                </a:solidFill>
                <a:latin typeface="Arial"/>
                <a:ea typeface="Arial"/>
                <a:cs typeface="Arial"/>
                <a:sym typeface="Arial"/>
              </a:rPr>
              <a:t>Support for Caregivers, Adaptive Assistance, Companionship</a:t>
            </a:r>
            <a:endParaRPr sz="1290" b="0" dirty="0">
              <a:solidFill>
                <a:srgbClr val="FFFF00"/>
              </a:solidFill>
              <a:latin typeface="Arial"/>
              <a:ea typeface="Arial"/>
              <a:cs typeface="Arial"/>
              <a:sym typeface="Arial"/>
            </a:endParaRPr>
          </a:p>
          <a:p>
            <a:pPr marL="914400" lvl="0" indent="-310515" algn="l" rtl="0">
              <a:lnSpc>
                <a:spcPct val="107916"/>
              </a:lnSpc>
              <a:spcBef>
                <a:spcPts val="800"/>
              </a:spcBef>
              <a:spcAft>
                <a:spcPts val="0"/>
              </a:spcAft>
              <a:buSzPts val="1290"/>
              <a:buFont typeface="Arial"/>
              <a:buChar char="●"/>
            </a:pPr>
            <a:r>
              <a:rPr lang="en" sz="1290" b="0" dirty="0">
                <a:latin typeface="Arial"/>
                <a:ea typeface="Arial"/>
                <a:cs typeface="Arial"/>
                <a:sym typeface="Arial"/>
              </a:rPr>
              <a:t>In the final version, we will focus on the emotional needs of our users to fulfill their mental companionship.</a:t>
            </a:r>
            <a:endParaRPr sz="1290" b="0" dirty="0">
              <a:latin typeface="Arial"/>
              <a:ea typeface="Arial"/>
              <a:cs typeface="Arial"/>
              <a:sym typeface="Arial"/>
            </a:endParaRPr>
          </a:p>
          <a:p>
            <a:pPr marL="914400" lvl="0" indent="-310515" algn="l" rtl="0">
              <a:lnSpc>
                <a:spcPct val="107916"/>
              </a:lnSpc>
              <a:spcBef>
                <a:spcPts val="0"/>
              </a:spcBef>
              <a:spcAft>
                <a:spcPts val="0"/>
              </a:spcAft>
              <a:buSzPts val="1290"/>
              <a:buFont typeface="Arial"/>
              <a:buChar char="●"/>
            </a:pPr>
            <a:r>
              <a:rPr lang="en" sz="1290" b="0" dirty="0">
                <a:latin typeface="Arial"/>
                <a:ea typeface="Arial"/>
                <a:cs typeface="Arial"/>
                <a:sym typeface="Arial"/>
              </a:rPr>
              <a:t>Let users have a strong sense of belonging by creating companionship algorithms </a:t>
            </a:r>
            <a:endParaRPr sz="1829" b="0" dirty="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p:nvPr/>
        </p:nvSpPr>
        <p:spPr>
          <a:xfrm>
            <a:off x="1227350" y="3736550"/>
            <a:ext cx="1605600" cy="1605600"/>
          </a:xfrm>
          <a:prstGeom prst="ellipse">
            <a:avLst/>
          </a:prstGeom>
          <a:solidFill>
            <a:srgbClr val="B45F0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74" name="Google Shape;274;p33"/>
          <p:cNvSpPr/>
          <p:nvPr/>
        </p:nvSpPr>
        <p:spPr>
          <a:xfrm>
            <a:off x="2588100" y="342925"/>
            <a:ext cx="1983900" cy="1983900"/>
          </a:xfrm>
          <a:prstGeom prst="ellipse">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75" name="Google Shape;275;p33"/>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276" name="Google Shape;276;p33"/>
          <p:cNvSpPr txBox="1">
            <a:spLocks noGrp="1"/>
          </p:cNvSpPr>
          <p:nvPr>
            <p:ph type="ctrTitle"/>
          </p:nvPr>
        </p:nvSpPr>
        <p:spPr>
          <a:xfrm>
            <a:off x="246375" y="114325"/>
            <a:ext cx="5762400" cy="506100"/>
          </a:xfrm>
          <a:prstGeom prst="rect">
            <a:avLst/>
          </a:prstGeom>
          <a:ln>
            <a:noFill/>
          </a:ln>
        </p:spPr>
        <p:txBody>
          <a:bodyPr spcFirstLastPara="1" wrap="square" lIns="68575" tIns="34275" rIns="68575" bIns="34275" anchor="b" anchorCtr="0">
            <a:normAutofit/>
          </a:bodyPr>
          <a:lstStyle/>
          <a:p>
            <a:pPr marL="457200" lvl="0" indent="-406400" algn="l" rtl="0">
              <a:lnSpc>
                <a:spcPct val="107916"/>
              </a:lnSpc>
              <a:spcBef>
                <a:spcPts val="0"/>
              </a:spcBef>
              <a:spcAft>
                <a:spcPts val="800"/>
              </a:spcAft>
              <a:buSzPts val="2800"/>
              <a:buFont typeface="Calibri"/>
              <a:buChar char="●"/>
            </a:pPr>
            <a:r>
              <a:rPr lang="en" sz="2800">
                <a:latin typeface="Calibri"/>
                <a:ea typeface="Calibri"/>
                <a:cs typeface="Calibri"/>
                <a:sym typeface="Calibri"/>
              </a:rPr>
              <a:t>Sprint Plan</a:t>
            </a:r>
            <a:endParaRPr sz="2800">
              <a:latin typeface="Calibri"/>
              <a:ea typeface="Calibri"/>
              <a:cs typeface="Calibri"/>
              <a:sym typeface="Calibri"/>
            </a:endParaRPr>
          </a:p>
        </p:txBody>
      </p:sp>
      <p:sp>
        <p:nvSpPr>
          <p:cNvPr id="277" name="Google Shape;277;p33"/>
          <p:cNvSpPr/>
          <p:nvPr/>
        </p:nvSpPr>
        <p:spPr>
          <a:xfrm>
            <a:off x="4759800" y="-819075"/>
            <a:ext cx="1891500" cy="1891500"/>
          </a:xfrm>
          <a:prstGeom prst="ellipse">
            <a:avLst/>
          </a:prstGeom>
          <a:solidFill>
            <a:srgbClr val="4C11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78" name="Google Shape;278;p33"/>
          <p:cNvSpPr/>
          <p:nvPr/>
        </p:nvSpPr>
        <p:spPr>
          <a:xfrm>
            <a:off x="7266225" y="-609375"/>
            <a:ext cx="1605600" cy="1605600"/>
          </a:xfrm>
          <a:prstGeom prst="ellipse">
            <a:avLst/>
          </a:prstGeom>
          <a:solidFill>
            <a:srgbClr val="274E1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79" name="Google Shape;279;p33"/>
          <p:cNvSpPr/>
          <p:nvPr/>
        </p:nvSpPr>
        <p:spPr>
          <a:xfrm>
            <a:off x="6882475" y="4106675"/>
            <a:ext cx="1300800" cy="1300800"/>
          </a:xfrm>
          <a:prstGeom prst="ellipse">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80" name="Google Shape;280;p33"/>
          <p:cNvSpPr/>
          <p:nvPr/>
        </p:nvSpPr>
        <p:spPr>
          <a:xfrm>
            <a:off x="8776500" y="4469625"/>
            <a:ext cx="367500" cy="367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81" name="Google Shape;281;p33"/>
          <p:cNvSpPr/>
          <p:nvPr/>
        </p:nvSpPr>
        <p:spPr>
          <a:xfrm>
            <a:off x="1556550" y="1072425"/>
            <a:ext cx="242400" cy="242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82" name="Google Shape;282;p33"/>
          <p:cNvSpPr/>
          <p:nvPr/>
        </p:nvSpPr>
        <p:spPr>
          <a:xfrm>
            <a:off x="557775" y="4645475"/>
            <a:ext cx="129000" cy="129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83" name="Google Shape;283;p33"/>
          <p:cNvSpPr/>
          <p:nvPr/>
        </p:nvSpPr>
        <p:spPr>
          <a:xfrm>
            <a:off x="9220200" y="764700"/>
            <a:ext cx="129000" cy="129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84" name="Google Shape;284;p33"/>
          <p:cNvSpPr txBox="1"/>
          <p:nvPr/>
        </p:nvSpPr>
        <p:spPr>
          <a:xfrm>
            <a:off x="2914650" y="505750"/>
            <a:ext cx="3000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rPr>
              <a:t>Sprint 1: </a:t>
            </a:r>
            <a:endParaRPr sz="1800" b="1">
              <a:solidFill>
                <a:schemeClr val="lt1"/>
              </a:solidFill>
            </a:endParaRPr>
          </a:p>
          <a:p>
            <a:pPr marL="0" lvl="0" indent="0" algn="l" rtl="0">
              <a:spcBef>
                <a:spcPts val="0"/>
              </a:spcBef>
              <a:spcAft>
                <a:spcPts val="0"/>
              </a:spcAft>
              <a:buNone/>
            </a:pPr>
            <a:r>
              <a:rPr lang="en" sz="1600" b="1">
                <a:solidFill>
                  <a:schemeClr val="lt1"/>
                </a:solidFill>
              </a:rPr>
              <a:t>Foundations</a:t>
            </a:r>
            <a:endParaRPr sz="1600" b="1">
              <a:solidFill>
                <a:schemeClr val="lt1"/>
              </a:solidFill>
            </a:endParaRPr>
          </a:p>
        </p:txBody>
      </p:sp>
      <p:sp>
        <p:nvSpPr>
          <p:cNvPr id="285" name="Google Shape;285;p33"/>
          <p:cNvSpPr txBox="1"/>
          <p:nvPr/>
        </p:nvSpPr>
        <p:spPr>
          <a:xfrm>
            <a:off x="5176150" y="-30500"/>
            <a:ext cx="30000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lt1"/>
                </a:solidFill>
                <a:latin typeface="Calibri"/>
                <a:ea typeface="Calibri"/>
                <a:cs typeface="Calibri"/>
                <a:sym typeface="Calibri"/>
              </a:rPr>
              <a:t>Sprint 2: </a:t>
            </a:r>
            <a:endParaRPr sz="19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b="1">
                <a:solidFill>
                  <a:schemeClr val="lt1"/>
                </a:solidFill>
                <a:latin typeface="Calibri"/>
                <a:ea typeface="Calibri"/>
                <a:cs typeface="Calibri"/>
                <a:sym typeface="Calibri"/>
              </a:rPr>
              <a:t>Vital Signs</a:t>
            </a:r>
            <a:endParaRPr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b="1">
                <a:solidFill>
                  <a:schemeClr val="lt1"/>
                </a:solidFill>
                <a:latin typeface="Calibri"/>
                <a:ea typeface="Calibri"/>
                <a:cs typeface="Calibri"/>
                <a:sym typeface="Calibri"/>
              </a:rPr>
              <a:t>Monitoring</a:t>
            </a:r>
            <a:endParaRPr sz="1600" b="1">
              <a:solidFill>
                <a:schemeClr val="lt1"/>
              </a:solidFill>
              <a:latin typeface="Calibri"/>
              <a:ea typeface="Calibri"/>
              <a:cs typeface="Calibri"/>
              <a:sym typeface="Calibri"/>
            </a:endParaRPr>
          </a:p>
        </p:txBody>
      </p:sp>
      <p:sp>
        <p:nvSpPr>
          <p:cNvPr id="286" name="Google Shape;286;p33"/>
          <p:cNvSpPr txBox="1"/>
          <p:nvPr/>
        </p:nvSpPr>
        <p:spPr>
          <a:xfrm>
            <a:off x="7551975" y="-56600"/>
            <a:ext cx="3000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Calibri"/>
                <a:ea typeface="Calibri"/>
                <a:cs typeface="Calibri"/>
                <a:sym typeface="Calibri"/>
              </a:rPr>
              <a:t>Sprint 3:</a:t>
            </a:r>
            <a:r>
              <a:rPr lang="en" sz="1600" b="1">
                <a:solidFill>
                  <a:schemeClr val="lt1"/>
                </a:solidFill>
                <a:latin typeface="Calibri"/>
                <a:ea typeface="Calibri"/>
                <a:cs typeface="Calibri"/>
                <a:sym typeface="Calibri"/>
              </a:rPr>
              <a:t> </a:t>
            </a:r>
            <a:endParaRPr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600" b="1">
                <a:solidFill>
                  <a:schemeClr val="lt1"/>
                </a:solidFill>
                <a:latin typeface="Calibri"/>
                <a:ea typeface="Calibri"/>
                <a:cs typeface="Calibri"/>
                <a:sym typeface="Calibri"/>
              </a:rPr>
              <a:t>Mobility </a:t>
            </a:r>
            <a:endParaRPr sz="16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600" b="1">
                <a:solidFill>
                  <a:schemeClr val="lt1"/>
                </a:solidFill>
                <a:latin typeface="Calibri"/>
                <a:ea typeface="Calibri"/>
                <a:cs typeface="Calibri"/>
                <a:sym typeface="Calibri"/>
              </a:rPr>
              <a:t>Assistance</a:t>
            </a:r>
            <a:endParaRPr b="1">
              <a:solidFill>
                <a:schemeClr val="lt1"/>
              </a:solidFill>
              <a:latin typeface="Calibri"/>
              <a:ea typeface="Calibri"/>
              <a:cs typeface="Calibri"/>
              <a:sym typeface="Calibri"/>
            </a:endParaRPr>
          </a:p>
        </p:txBody>
      </p:sp>
      <p:sp>
        <p:nvSpPr>
          <p:cNvPr id="287" name="Google Shape;287;p33"/>
          <p:cNvSpPr txBox="1"/>
          <p:nvPr/>
        </p:nvSpPr>
        <p:spPr>
          <a:xfrm>
            <a:off x="1305350" y="4237713"/>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Calibri"/>
                <a:ea typeface="Calibri"/>
                <a:cs typeface="Calibri"/>
                <a:sym typeface="Calibri"/>
              </a:rPr>
              <a:t>Sprint 4</a:t>
            </a:r>
            <a:r>
              <a:rPr lang="en" sz="1300" b="1">
                <a:solidFill>
                  <a:schemeClr val="lt1"/>
                </a:solidFill>
                <a:latin typeface="Calibri"/>
                <a:ea typeface="Calibri"/>
                <a:cs typeface="Calibri"/>
                <a:sym typeface="Calibri"/>
              </a:rPr>
              <a:t>: </a:t>
            </a:r>
            <a:endParaRPr sz="1300" b="1">
              <a:solidFill>
                <a:schemeClr val="lt1"/>
              </a:solidFill>
              <a:latin typeface="Calibri"/>
              <a:ea typeface="Calibri"/>
              <a:cs typeface="Calibri"/>
              <a:sym typeface="Calibri"/>
            </a:endParaRPr>
          </a:p>
          <a:p>
            <a:pPr marL="0" lvl="0" indent="0" algn="l" rtl="0">
              <a:spcBef>
                <a:spcPts val="0"/>
              </a:spcBef>
              <a:spcAft>
                <a:spcPts val="0"/>
              </a:spcAft>
              <a:buNone/>
            </a:pPr>
            <a:r>
              <a:rPr lang="en" sz="1300" b="1">
                <a:solidFill>
                  <a:schemeClr val="lt1"/>
                </a:solidFill>
                <a:latin typeface="Calibri"/>
                <a:ea typeface="Calibri"/>
                <a:cs typeface="Calibri"/>
                <a:sym typeface="Calibri"/>
              </a:rPr>
              <a:t>Emergency </a:t>
            </a:r>
            <a:endParaRPr sz="1300" b="1">
              <a:solidFill>
                <a:schemeClr val="lt1"/>
              </a:solidFill>
              <a:latin typeface="Calibri"/>
              <a:ea typeface="Calibri"/>
              <a:cs typeface="Calibri"/>
              <a:sym typeface="Calibri"/>
            </a:endParaRPr>
          </a:p>
          <a:p>
            <a:pPr marL="0" lvl="0" indent="0" algn="l" rtl="0">
              <a:spcBef>
                <a:spcPts val="0"/>
              </a:spcBef>
              <a:spcAft>
                <a:spcPts val="0"/>
              </a:spcAft>
              <a:buNone/>
            </a:pPr>
            <a:r>
              <a:rPr lang="en" sz="1300" b="1">
                <a:solidFill>
                  <a:schemeClr val="lt1"/>
                </a:solidFill>
                <a:latin typeface="Calibri"/>
                <a:ea typeface="Calibri"/>
                <a:cs typeface="Calibri"/>
                <a:sym typeface="Calibri"/>
              </a:rPr>
              <a:t>Notification System</a:t>
            </a:r>
            <a:endParaRPr sz="1600">
              <a:solidFill>
                <a:schemeClr val="lt1"/>
              </a:solidFill>
            </a:endParaRPr>
          </a:p>
        </p:txBody>
      </p:sp>
      <p:sp>
        <p:nvSpPr>
          <p:cNvPr id="288" name="Google Shape;288;p33"/>
          <p:cNvSpPr txBox="1"/>
          <p:nvPr/>
        </p:nvSpPr>
        <p:spPr>
          <a:xfrm>
            <a:off x="6976650" y="4237725"/>
            <a:ext cx="30000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Calibri"/>
                <a:ea typeface="Calibri"/>
                <a:cs typeface="Calibri"/>
                <a:sym typeface="Calibri"/>
              </a:rPr>
              <a:t>Sprint 6:</a:t>
            </a:r>
            <a:r>
              <a:rPr lang="en" b="1">
                <a:solidFill>
                  <a:schemeClr val="lt1"/>
                </a:solidFill>
                <a:latin typeface="Calibri"/>
                <a:ea typeface="Calibri"/>
                <a:cs typeface="Calibri"/>
                <a:sym typeface="Calibri"/>
              </a:rPr>
              <a:t> </a:t>
            </a:r>
            <a:endParaRPr b="1">
              <a:solidFill>
                <a:schemeClr val="lt1"/>
              </a:solidFill>
              <a:latin typeface="Calibri"/>
              <a:ea typeface="Calibri"/>
              <a:cs typeface="Calibri"/>
              <a:sym typeface="Calibri"/>
            </a:endParaRPr>
          </a:p>
          <a:p>
            <a:pPr marL="0" lvl="0" indent="0" algn="l" rtl="0">
              <a:spcBef>
                <a:spcPts val="0"/>
              </a:spcBef>
              <a:spcAft>
                <a:spcPts val="0"/>
              </a:spcAft>
              <a:buNone/>
            </a:pPr>
            <a:r>
              <a:rPr lang="en" b="1">
                <a:solidFill>
                  <a:schemeClr val="lt1"/>
                </a:solidFill>
                <a:latin typeface="Calibri"/>
                <a:ea typeface="Calibri"/>
                <a:cs typeface="Calibri"/>
                <a:sym typeface="Calibri"/>
              </a:rPr>
              <a:t>User Feedback </a:t>
            </a:r>
            <a:endParaRPr b="1">
              <a:solidFill>
                <a:schemeClr val="lt1"/>
              </a:solidFill>
              <a:latin typeface="Calibri"/>
              <a:ea typeface="Calibri"/>
              <a:cs typeface="Calibri"/>
              <a:sym typeface="Calibri"/>
            </a:endParaRPr>
          </a:p>
          <a:p>
            <a:pPr marL="0" lvl="0" indent="0" algn="l" rtl="0">
              <a:spcBef>
                <a:spcPts val="0"/>
              </a:spcBef>
              <a:spcAft>
                <a:spcPts val="0"/>
              </a:spcAft>
              <a:buNone/>
            </a:pPr>
            <a:r>
              <a:rPr lang="en" b="1">
                <a:solidFill>
                  <a:schemeClr val="lt1"/>
                </a:solidFill>
                <a:latin typeface="Calibri"/>
                <a:ea typeface="Calibri"/>
                <a:cs typeface="Calibri"/>
                <a:sym typeface="Calibri"/>
              </a:rPr>
              <a:t>&amp; Refinement</a:t>
            </a:r>
            <a:endParaRPr sz="1700">
              <a:solidFill>
                <a:schemeClr val="lt1"/>
              </a:solidFill>
            </a:endParaRPr>
          </a:p>
        </p:txBody>
      </p:sp>
      <p:pic>
        <p:nvPicPr>
          <p:cNvPr id="289" name="Google Shape;289;p33"/>
          <p:cNvPicPr preferRelativeResize="0"/>
          <p:nvPr/>
        </p:nvPicPr>
        <p:blipFill>
          <a:blip r:embed="rId3">
            <a:alphaModFix/>
          </a:blip>
          <a:stretch>
            <a:fillRect/>
          </a:stretch>
        </p:blipFill>
        <p:spPr>
          <a:xfrm>
            <a:off x="0" y="1234925"/>
            <a:ext cx="9309575" cy="291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4"/>
          <p:cNvSpPr txBox="1">
            <a:spLocks noGrp="1"/>
          </p:cNvSpPr>
          <p:nvPr>
            <p:ph type="ctrTitle"/>
          </p:nvPr>
        </p:nvSpPr>
        <p:spPr>
          <a:xfrm>
            <a:off x="311708" y="8207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pic>
        <p:nvPicPr>
          <p:cNvPr id="295" name="Google Shape;295;p34"/>
          <p:cNvPicPr preferRelativeResize="0"/>
          <p:nvPr/>
        </p:nvPicPr>
        <p:blipFill>
          <a:blip r:embed="rId3">
            <a:alphaModFix/>
          </a:blip>
          <a:stretch>
            <a:fillRect/>
          </a:stretch>
        </p:blipFill>
        <p:spPr>
          <a:xfrm>
            <a:off x="0" y="-61125"/>
            <a:ext cx="9297315" cy="5204626"/>
          </a:xfrm>
          <a:prstGeom prst="rect">
            <a:avLst/>
          </a:prstGeom>
          <a:noFill/>
          <a:ln>
            <a:noFill/>
          </a:ln>
        </p:spPr>
      </p:pic>
      <p:sp>
        <p:nvSpPr>
          <p:cNvPr id="296" name="Google Shape;296;p34"/>
          <p:cNvSpPr txBox="1">
            <a:spLocks noGrp="1"/>
          </p:cNvSpPr>
          <p:nvPr>
            <p:ph type="subTitle" idx="1"/>
          </p:nvPr>
        </p:nvSpPr>
        <p:spPr>
          <a:xfrm>
            <a:off x="311700" y="2910325"/>
            <a:ext cx="8520600" cy="792600"/>
          </a:xfrm>
          <a:prstGeom prst="rect">
            <a:avLst/>
          </a:prstGeom>
        </p:spPr>
        <p:txBody>
          <a:bodyPr spcFirstLastPara="1" wrap="square" lIns="68575" tIns="34275" rIns="68575" bIns="34275" anchor="t" anchorCtr="0">
            <a:normAutofit/>
          </a:bodyPr>
          <a:lstStyle/>
          <a:p>
            <a:pPr marL="457200" lvl="0" indent="0" algn="just" rtl="0">
              <a:lnSpc>
                <a:spcPct val="107000"/>
              </a:lnSpc>
              <a:spcBef>
                <a:spcPts val="0"/>
              </a:spcBef>
              <a:spcAft>
                <a:spcPts val="0"/>
              </a:spcAft>
              <a:buClr>
                <a:schemeClr val="dk1"/>
              </a:buClr>
              <a:buSzPts val="1100"/>
              <a:buFont typeface="Arial"/>
              <a:buNone/>
            </a:pPr>
            <a:endParaRPr sz="1100">
              <a:solidFill>
                <a:schemeClr val="dk1"/>
              </a:solidFill>
              <a:latin typeface="Times New Roman"/>
              <a:ea typeface="Times New Roman"/>
              <a:cs typeface="Times New Roman"/>
              <a:sym typeface="Times New Roman"/>
            </a:endParaRPr>
          </a:p>
          <a:p>
            <a:pPr marL="0" lvl="0" indent="0" algn="ctr" rtl="0">
              <a:spcBef>
                <a:spcPts val="800"/>
              </a:spcBef>
              <a:spcAft>
                <a:spcPts val="0"/>
              </a:spcAft>
              <a:buNone/>
            </a:pPr>
            <a:endParaRPr/>
          </a:p>
        </p:txBody>
      </p:sp>
      <p:sp>
        <p:nvSpPr>
          <p:cNvPr id="297" name="Google Shape;297;p34"/>
          <p:cNvSpPr txBox="1">
            <a:spLocks noGrp="1"/>
          </p:cNvSpPr>
          <p:nvPr>
            <p:ph type="ctrTitle"/>
          </p:nvPr>
        </p:nvSpPr>
        <p:spPr>
          <a:xfrm>
            <a:off x="246375" y="114325"/>
            <a:ext cx="5762400" cy="506100"/>
          </a:xfrm>
          <a:prstGeom prst="rect">
            <a:avLst/>
          </a:prstGeom>
          <a:ln>
            <a:noFill/>
          </a:ln>
        </p:spPr>
        <p:txBody>
          <a:bodyPr spcFirstLastPara="1" wrap="square" lIns="68575" tIns="34275" rIns="68575" bIns="34275" anchor="b" anchorCtr="0">
            <a:noAutofit/>
          </a:bodyPr>
          <a:lstStyle/>
          <a:p>
            <a:pPr marL="457200" lvl="0" indent="-419100" algn="l" rtl="0">
              <a:lnSpc>
                <a:spcPct val="107916"/>
              </a:lnSpc>
              <a:spcBef>
                <a:spcPts val="0"/>
              </a:spcBef>
              <a:spcAft>
                <a:spcPts val="800"/>
              </a:spcAft>
              <a:buSzPts val="3000"/>
              <a:buFont typeface="Calibri"/>
              <a:buChar char="●"/>
            </a:pPr>
            <a:r>
              <a:rPr lang="en" sz="3000">
                <a:latin typeface="Calibri"/>
                <a:ea typeface="Calibri"/>
                <a:cs typeface="Calibri"/>
                <a:sym typeface="Calibri"/>
              </a:rPr>
              <a:t>Metrics/5 OKRs</a:t>
            </a:r>
            <a:endParaRPr sz="3000">
              <a:latin typeface="Calibri"/>
              <a:ea typeface="Calibri"/>
              <a:cs typeface="Calibri"/>
              <a:sym typeface="Calibri"/>
            </a:endParaRPr>
          </a:p>
        </p:txBody>
      </p:sp>
      <p:sp>
        <p:nvSpPr>
          <p:cNvPr id="298" name="Google Shape;298;p34"/>
          <p:cNvSpPr/>
          <p:nvPr/>
        </p:nvSpPr>
        <p:spPr>
          <a:xfrm>
            <a:off x="408775" y="820775"/>
            <a:ext cx="8572500" cy="4030800"/>
          </a:xfrm>
          <a:prstGeom prst="round2DiagRect">
            <a:avLst>
              <a:gd name="adj1" fmla="val 16667"/>
              <a:gd name="adj2" fmla="val 0"/>
            </a:avLst>
          </a:prstGeom>
          <a:solidFill>
            <a:schemeClr val="accent1"/>
          </a:solid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99" name="Google Shape;299;p34"/>
          <p:cNvSpPr txBox="1"/>
          <p:nvPr/>
        </p:nvSpPr>
        <p:spPr>
          <a:xfrm>
            <a:off x="1265400" y="622775"/>
            <a:ext cx="6613200" cy="4274400"/>
          </a:xfrm>
          <a:prstGeom prst="rect">
            <a:avLst/>
          </a:prstGeom>
          <a:noFill/>
          <a:ln>
            <a:noFill/>
          </a:ln>
        </p:spPr>
        <p:txBody>
          <a:bodyPr spcFirstLastPara="1" wrap="square" lIns="91425" tIns="91425" rIns="91425" bIns="91425" anchor="t" anchorCtr="0">
            <a:noAutofit/>
          </a:bodyPr>
          <a:lstStyle/>
          <a:p>
            <a:pPr marL="457200" lvl="0" indent="0" algn="just" rtl="0">
              <a:lnSpc>
                <a:spcPct val="107000"/>
              </a:lnSpc>
              <a:spcBef>
                <a:spcPts val="0"/>
              </a:spcBef>
              <a:spcAft>
                <a:spcPts val="0"/>
              </a:spcAft>
              <a:buClr>
                <a:schemeClr val="dk1"/>
              </a:buClr>
              <a:buSzPts val="1100"/>
              <a:buFont typeface="Arial"/>
              <a:buNone/>
            </a:pPr>
            <a:endParaRPr>
              <a:solidFill>
                <a:schemeClr val="lt1"/>
              </a:solidFill>
              <a:latin typeface="Times New Roman"/>
              <a:ea typeface="Times New Roman"/>
              <a:cs typeface="Times New Roman"/>
              <a:sym typeface="Times New Roman"/>
            </a:endParaRPr>
          </a:p>
          <a:p>
            <a:pPr marL="457200" lvl="0" indent="-431800" algn="just" rtl="0">
              <a:lnSpc>
                <a:spcPct val="107000"/>
              </a:lnSpc>
              <a:spcBef>
                <a:spcPts val="800"/>
              </a:spcBef>
              <a:spcAft>
                <a:spcPts val="0"/>
              </a:spcAft>
              <a:buClr>
                <a:srgbClr val="FFFF00"/>
              </a:buClr>
              <a:buSzPts val="3200"/>
              <a:buFont typeface="Times New Roman"/>
              <a:buChar char="●"/>
            </a:pPr>
            <a:r>
              <a:rPr lang="en" sz="2100" b="1">
                <a:solidFill>
                  <a:srgbClr val="FFFF00"/>
                </a:solidFill>
                <a:latin typeface="Times New Roman"/>
                <a:ea typeface="Times New Roman"/>
                <a:cs typeface="Times New Roman"/>
                <a:sym typeface="Times New Roman"/>
              </a:rPr>
              <a:t>Improve Product Development Efficiency</a:t>
            </a:r>
            <a:endParaRPr sz="2100" b="1">
              <a:solidFill>
                <a:srgbClr val="FFFF00"/>
              </a:solidFill>
              <a:latin typeface="Times New Roman"/>
              <a:ea typeface="Times New Roman"/>
              <a:cs typeface="Times New Roman"/>
              <a:sym typeface="Times New Roman"/>
            </a:endParaRPr>
          </a:p>
          <a:p>
            <a:pPr marL="457200" lvl="0" indent="0" algn="just" rtl="0">
              <a:lnSpc>
                <a:spcPct val="107000"/>
              </a:lnSpc>
              <a:spcBef>
                <a:spcPts val="800"/>
              </a:spcBef>
              <a:spcAft>
                <a:spcPts val="0"/>
              </a:spcAft>
              <a:buNone/>
            </a:pPr>
            <a:r>
              <a:rPr lang="en" sz="1700">
                <a:solidFill>
                  <a:schemeClr val="lt1"/>
                </a:solidFill>
                <a:latin typeface="Times New Roman"/>
                <a:ea typeface="Times New Roman"/>
                <a:cs typeface="Times New Roman"/>
                <a:sym typeface="Times New Roman"/>
              </a:rPr>
              <a:t>KR: Increase the number of successful sprints by 20%, as measured by the completion of planned user stories and features.</a:t>
            </a:r>
            <a:endParaRPr sz="2800" b="1">
              <a:solidFill>
                <a:schemeClr val="lt1"/>
              </a:solidFill>
              <a:latin typeface="Times New Roman"/>
              <a:ea typeface="Times New Roman"/>
              <a:cs typeface="Times New Roman"/>
              <a:sym typeface="Times New Roman"/>
            </a:endParaRPr>
          </a:p>
          <a:p>
            <a:pPr marL="457200" lvl="0" indent="-368300" algn="just" rtl="0">
              <a:lnSpc>
                <a:spcPct val="107000"/>
              </a:lnSpc>
              <a:spcBef>
                <a:spcPts val="800"/>
              </a:spcBef>
              <a:spcAft>
                <a:spcPts val="0"/>
              </a:spcAft>
              <a:buClr>
                <a:srgbClr val="FFFF00"/>
              </a:buClr>
              <a:buSzPts val="2200"/>
              <a:buFont typeface="Times New Roman"/>
              <a:buChar char="●"/>
            </a:pPr>
            <a:r>
              <a:rPr lang="en" sz="2200" b="1">
                <a:solidFill>
                  <a:srgbClr val="FFFF00"/>
                </a:solidFill>
                <a:latin typeface="Times New Roman"/>
                <a:ea typeface="Times New Roman"/>
                <a:cs typeface="Times New Roman"/>
                <a:sym typeface="Times New Roman"/>
              </a:rPr>
              <a:t>Achieve User Adoption</a:t>
            </a:r>
            <a:endParaRPr sz="2200" b="1">
              <a:solidFill>
                <a:srgbClr val="FFFF00"/>
              </a:solidFill>
              <a:latin typeface="Times New Roman"/>
              <a:ea typeface="Times New Roman"/>
              <a:cs typeface="Times New Roman"/>
              <a:sym typeface="Times New Roman"/>
            </a:endParaRPr>
          </a:p>
          <a:p>
            <a:pPr marL="457200" lvl="0" indent="0" algn="just" rtl="0">
              <a:lnSpc>
                <a:spcPct val="107000"/>
              </a:lnSpc>
              <a:spcBef>
                <a:spcPts val="800"/>
              </a:spcBef>
              <a:spcAft>
                <a:spcPts val="0"/>
              </a:spcAft>
              <a:buClr>
                <a:schemeClr val="dk1"/>
              </a:buClr>
              <a:buSzPts val="1100"/>
              <a:buFont typeface="Arial"/>
              <a:buNone/>
            </a:pPr>
            <a:r>
              <a:rPr lang="en" sz="1900">
                <a:solidFill>
                  <a:schemeClr val="lt1"/>
                </a:solidFill>
                <a:latin typeface="Times New Roman"/>
                <a:ea typeface="Times New Roman"/>
                <a:cs typeface="Times New Roman"/>
                <a:sym typeface="Times New Roman"/>
              </a:rPr>
              <a:t>KR: Attain at least a 10% adoption rate among the target demographic within one year of product launch.</a:t>
            </a:r>
            <a:endParaRPr sz="900">
              <a:solidFill>
                <a:schemeClr val="lt1"/>
              </a:solidFill>
              <a:latin typeface="Times New Roman"/>
              <a:ea typeface="Times New Roman"/>
              <a:cs typeface="Times New Roman"/>
              <a:sym typeface="Times New Roman"/>
            </a:endParaRPr>
          </a:p>
          <a:p>
            <a:pPr marL="457200" lvl="0" indent="-355600" algn="just" rtl="0">
              <a:lnSpc>
                <a:spcPct val="107000"/>
              </a:lnSpc>
              <a:spcBef>
                <a:spcPts val="800"/>
              </a:spcBef>
              <a:spcAft>
                <a:spcPts val="0"/>
              </a:spcAft>
              <a:buClr>
                <a:srgbClr val="FFFF00"/>
              </a:buClr>
              <a:buSzPts val="2000"/>
              <a:buFont typeface="Times New Roman"/>
              <a:buChar char="●"/>
            </a:pPr>
            <a:r>
              <a:rPr lang="en" sz="2000" b="1">
                <a:solidFill>
                  <a:srgbClr val="FFFF00"/>
                </a:solidFill>
                <a:latin typeface="Times New Roman"/>
                <a:ea typeface="Times New Roman"/>
                <a:cs typeface="Times New Roman"/>
                <a:sym typeface="Times New Roman"/>
              </a:rPr>
              <a:t>Enhance Accessibility</a:t>
            </a:r>
            <a:endParaRPr sz="2000" b="1">
              <a:solidFill>
                <a:srgbClr val="FFFF00"/>
              </a:solidFill>
              <a:latin typeface="Times New Roman"/>
              <a:ea typeface="Times New Roman"/>
              <a:cs typeface="Times New Roman"/>
              <a:sym typeface="Times New Roman"/>
            </a:endParaRPr>
          </a:p>
          <a:p>
            <a:pPr marL="457200" lvl="0" indent="0" algn="just" rtl="0">
              <a:lnSpc>
                <a:spcPct val="107000"/>
              </a:lnSpc>
              <a:spcBef>
                <a:spcPts val="800"/>
              </a:spcBef>
              <a:spcAft>
                <a:spcPts val="0"/>
              </a:spcAft>
              <a:buClr>
                <a:schemeClr val="dk1"/>
              </a:buClr>
              <a:buSzPts val="1100"/>
              <a:buFont typeface="Arial"/>
              <a:buNone/>
            </a:pPr>
            <a:r>
              <a:rPr lang="en" sz="1900">
                <a:solidFill>
                  <a:schemeClr val="lt1"/>
                </a:solidFill>
                <a:latin typeface="Times New Roman"/>
                <a:ea typeface="Times New Roman"/>
                <a:cs typeface="Times New Roman"/>
                <a:sym typeface="Times New Roman"/>
              </a:rPr>
              <a:t>KR: Implement features addressing specific accessibility requirements, as identified through user feedback and testing.</a:t>
            </a:r>
            <a:endParaRPr sz="1900">
              <a:solidFill>
                <a:schemeClr val="lt1"/>
              </a:solidFill>
              <a:latin typeface="Times New Roman"/>
              <a:ea typeface="Times New Roman"/>
              <a:cs typeface="Times New Roman"/>
              <a:sym typeface="Times New Roman"/>
            </a:endParaRPr>
          </a:p>
          <a:p>
            <a:pPr marL="0" lvl="0" indent="0" algn="l" rtl="0">
              <a:spcBef>
                <a:spcPts val="800"/>
              </a:spcBef>
              <a:spcAft>
                <a:spcPts val="0"/>
              </a:spcAft>
              <a:buNone/>
            </a:pPr>
            <a:endParaRPr sz="24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pic>
        <p:nvPicPr>
          <p:cNvPr id="86" name="Google Shape;86;p17"/>
          <p:cNvPicPr preferRelativeResize="0"/>
          <p:nvPr/>
        </p:nvPicPr>
        <p:blipFill>
          <a:blip r:embed="rId3">
            <a:alphaModFix/>
          </a:blip>
          <a:stretch>
            <a:fillRect/>
          </a:stretch>
        </p:blipFill>
        <p:spPr>
          <a:xfrm>
            <a:off x="0" y="-61125"/>
            <a:ext cx="9297315" cy="5204626"/>
          </a:xfrm>
          <a:prstGeom prst="rect">
            <a:avLst/>
          </a:prstGeom>
          <a:noFill/>
          <a:ln>
            <a:noFill/>
          </a:ln>
        </p:spPr>
      </p:pic>
      <p:sp>
        <p:nvSpPr>
          <p:cNvPr id="87" name="Google Shape;87;p17"/>
          <p:cNvSpPr/>
          <p:nvPr/>
        </p:nvSpPr>
        <p:spPr>
          <a:xfrm>
            <a:off x="400050" y="873575"/>
            <a:ext cx="8594400" cy="3576000"/>
          </a:xfrm>
          <a:prstGeom prst="wedgeRoundRectCallout">
            <a:avLst>
              <a:gd name="adj1" fmla="val 24903"/>
              <a:gd name="adj2" fmla="val -61872"/>
              <a:gd name="adj3" fmla="val 0"/>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88" name="Google Shape;88;p17"/>
          <p:cNvSpPr txBox="1">
            <a:spLocks noGrp="1"/>
          </p:cNvSpPr>
          <p:nvPr>
            <p:ph type="subTitle" idx="1"/>
          </p:nvPr>
        </p:nvSpPr>
        <p:spPr>
          <a:xfrm>
            <a:off x="447050" y="1480800"/>
            <a:ext cx="8520600" cy="792600"/>
          </a:xfrm>
          <a:prstGeom prst="rect">
            <a:avLst/>
          </a:prstGeom>
        </p:spPr>
        <p:txBody>
          <a:bodyPr spcFirstLastPara="1" wrap="square" lIns="68575" tIns="34275" rIns="68575" bIns="34275" anchor="t" anchorCtr="0">
            <a:noAutofit/>
          </a:bodyPr>
          <a:lstStyle/>
          <a:p>
            <a:pPr marL="457200" lvl="0" indent="0" algn="just" rtl="0">
              <a:lnSpc>
                <a:spcPct val="107000"/>
              </a:lnSpc>
              <a:spcBef>
                <a:spcPts val="0"/>
              </a:spcBef>
              <a:spcAft>
                <a:spcPts val="800"/>
              </a:spcAft>
              <a:buClr>
                <a:schemeClr val="dk1"/>
              </a:buClr>
              <a:buSzPts val="1100"/>
              <a:buFont typeface="Arial"/>
              <a:buNone/>
            </a:pPr>
            <a:r>
              <a:rPr lang="en" sz="3600" b="1">
                <a:latin typeface="Times New Roman"/>
                <a:ea typeface="Times New Roman"/>
                <a:cs typeface="Times New Roman"/>
                <a:sym typeface="Times New Roman"/>
              </a:rPr>
              <a:t>Integrating innovative technology into daily life to empower individuals to lead healthier and more fulfilling lives.</a:t>
            </a:r>
            <a:endParaRPr sz="3600" b="1">
              <a:latin typeface="Calibri"/>
              <a:ea typeface="Calibri"/>
              <a:cs typeface="Calibri"/>
              <a:sym typeface="Calibri"/>
            </a:endParaRPr>
          </a:p>
        </p:txBody>
      </p:sp>
      <p:sp>
        <p:nvSpPr>
          <p:cNvPr id="89" name="Google Shape;89;p17"/>
          <p:cNvSpPr txBox="1">
            <a:spLocks noGrp="1"/>
          </p:cNvSpPr>
          <p:nvPr>
            <p:ph type="ctrTitle"/>
          </p:nvPr>
        </p:nvSpPr>
        <p:spPr>
          <a:xfrm>
            <a:off x="246375" y="114325"/>
            <a:ext cx="3778500" cy="506100"/>
          </a:xfrm>
          <a:prstGeom prst="rect">
            <a:avLst/>
          </a:prstGeom>
          <a:ln>
            <a:noFill/>
          </a:ln>
        </p:spPr>
        <p:txBody>
          <a:bodyPr spcFirstLastPara="1" wrap="square" lIns="68575" tIns="34275" rIns="68575" bIns="34275" anchor="b" anchorCtr="0">
            <a:noAutofit/>
          </a:bodyPr>
          <a:lstStyle/>
          <a:p>
            <a:pPr marL="457200" lvl="0" indent="-419100" algn="l" rtl="0">
              <a:lnSpc>
                <a:spcPct val="107916"/>
              </a:lnSpc>
              <a:spcBef>
                <a:spcPts val="0"/>
              </a:spcBef>
              <a:spcAft>
                <a:spcPts val="800"/>
              </a:spcAft>
              <a:buSzPts val="3000"/>
              <a:buFont typeface="Calibri"/>
              <a:buChar char="●"/>
            </a:pPr>
            <a:r>
              <a:rPr lang="en" sz="3000">
                <a:latin typeface="Calibri"/>
                <a:ea typeface="Calibri"/>
                <a:cs typeface="Calibri"/>
                <a:sym typeface="Calibri"/>
              </a:rPr>
              <a:t>Vision</a:t>
            </a:r>
            <a:endParaRPr sz="3000">
              <a:latin typeface="Calibri"/>
              <a:ea typeface="Calibri"/>
              <a:cs typeface="Calibri"/>
              <a:sym typeface="Calibri"/>
            </a:endParaRPr>
          </a:p>
        </p:txBody>
      </p:sp>
      <p:sp>
        <p:nvSpPr>
          <p:cNvPr id="90" name="Google Shape;90;p17"/>
          <p:cNvSpPr txBox="1"/>
          <p:nvPr/>
        </p:nvSpPr>
        <p:spPr>
          <a:xfrm rot="363651">
            <a:off x="-44509" y="757685"/>
            <a:ext cx="4702385" cy="32630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0">
                <a:solidFill>
                  <a:schemeClr val="lt1"/>
                </a:solidFill>
                <a:latin typeface="Quattrocento Sans"/>
                <a:ea typeface="Quattrocento Sans"/>
                <a:cs typeface="Quattrocento Sans"/>
                <a:sym typeface="Quattrocento Sans"/>
              </a:rPr>
              <a:t>“</a:t>
            </a:r>
            <a:endParaRPr sz="20000">
              <a:solidFill>
                <a:schemeClr val="lt1"/>
              </a:solidFill>
              <a:latin typeface="Quattrocento Sans"/>
              <a:ea typeface="Quattrocento Sans"/>
              <a:cs typeface="Quattrocento Sans"/>
              <a:sym typeface="Quattrocento Sans"/>
            </a:endParaRPr>
          </a:p>
        </p:txBody>
      </p:sp>
      <p:sp>
        <p:nvSpPr>
          <p:cNvPr id="91" name="Google Shape;91;p17"/>
          <p:cNvSpPr txBox="1"/>
          <p:nvPr/>
        </p:nvSpPr>
        <p:spPr>
          <a:xfrm rot="328822">
            <a:off x="8064989" y="3028518"/>
            <a:ext cx="4702395" cy="35864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0">
                <a:solidFill>
                  <a:schemeClr val="lt1"/>
                </a:solidFill>
              </a:rPr>
              <a:t>”</a:t>
            </a:r>
            <a:endParaRPr sz="20000">
              <a:solidFill>
                <a:schemeClr val="lt1"/>
              </a:solidFill>
            </a:endParaRPr>
          </a:p>
          <a:p>
            <a:pPr marL="0" lvl="0" indent="0" algn="l" rtl="0">
              <a:spcBef>
                <a:spcPts val="0"/>
              </a:spcBef>
              <a:spcAft>
                <a:spcPts val="0"/>
              </a:spcAft>
              <a:buNone/>
            </a:pPr>
            <a:endParaRPr sz="21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5"/>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305" name="Google Shape;305;p35"/>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306" name="Google Shape;306;p35"/>
          <p:cNvSpPr txBox="1">
            <a:spLocks noGrp="1"/>
          </p:cNvSpPr>
          <p:nvPr>
            <p:ph type="ctrTitle"/>
          </p:nvPr>
        </p:nvSpPr>
        <p:spPr>
          <a:xfrm>
            <a:off x="311708" y="775138"/>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pic>
        <p:nvPicPr>
          <p:cNvPr id="307" name="Google Shape;307;p35"/>
          <p:cNvPicPr preferRelativeResize="0"/>
          <p:nvPr/>
        </p:nvPicPr>
        <p:blipFill>
          <a:blip r:embed="rId3">
            <a:alphaModFix/>
          </a:blip>
          <a:stretch>
            <a:fillRect/>
          </a:stretch>
        </p:blipFill>
        <p:spPr>
          <a:xfrm>
            <a:off x="0" y="-30563"/>
            <a:ext cx="9297315" cy="5204626"/>
          </a:xfrm>
          <a:prstGeom prst="rect">
            <a:avLst/>
          </a:prstGeom>
          <a:noFill/>
          <a:ln>
            <a:noFill/>
          </a:ln>
        </p:spPr>
      </p:pic>
      <p:sp>
        <p:nvSpPr>
          <p:cNvPr id="308" name="Google Shape;308;p35"/>
          <p:cNvSpPr txBox="1">
            <a:spLocks noGrp="1"/>
          </p:cNvSpPr>
          <p:nvPr>
            <p:ph type="subTitle" idx="1"/>
          </p:nvPr>
        </p:nvSpPr>
        <p:spPr>
          <a:xfrm>
            <a:off x="311700" y="2864688"/>
            <a:ext cx="8520600" cy="792600"/>
          </a:xfrm>
          <a:prstGeom prst="rect">
            <a:avLst/>
          </a:prstGeom>
        </p:spPr>
        <p:txBody>
          <a:bodyPr spcFirstLastPara="1" wrap="square" lIns="68575" tIns="34275" rIns="68575" bIns="34275" anchor="t" anchorCtr="0">
            <a:normAutofit/>
          </a:bodyPr>
          <a:lstStyle/>
          <a:p>
            <a:pPr marL="457200" lvl="0" indent="0" algn="just" rtl="0">
              <a:lnSpc>
                <a:spcPct val="107000"/>
              </a:lnSpc>
              <a:spcBef>
                <a:spcPts val="0"/>
              </a:spcBef>
              <a:spcAft>
                <a:spcPts val="0"/>
              </a:spcAft>
              <a:buNone/>
            </a:pPr>
            <a:endParaRPr sz="1100">
              <a:solidFill>
                <a:schemeClr val="dk1"/>
              </a:solidFill>
              <a:latin typeface="Times New Roman"/>
              <a:ea typeface="Times New Roman"/>
              <a:cs typeface="Times New Roman"/>
              <a:sym typeface="Times New Roman"/>
            </a:endParaRPr>
          </a:p>
          <a:p>
            <a:pPr marL="0" lvl="0" indent="0" algn="ctr" rtl="0">
              <a:spcBef>
                <a:spcPts val="800"/>
              </a:spcBef>
              <a:spcAft>
                <a:spcPts val="0"/>
              </a:spcAft>
              <a:buNone/>
            </a:pPr>
            <a:endParaRPr/>
          </a:p>
        </p:txBody>
      </p:sp>
      <p:sp>
        <p:nvSpPr>
          <p:cNvPr id="309" name="Google Shape;309;p35"/>
          <p:cNvSpPr txBox="1">
            <a:spLocks noGrp="1"/>
          </p:cNvSpPr>
          <p:nvPr>
            <p:ph type="ctrTitle"/>
          </p:nvPr>
        </p:nvSpPr>
        <p:spPr>
          <a:xfrm>
            <a:off x="246375" y="144888"/>
            <a:ext cx="5762400" cy="506100"/>
          </a:xfrm>
          <a:prstGeom prst="rect">
            <a:avLst/>
          </a:prstGeom>
          <a:ln>
            <a:noFill/>
          </a:ln>
        </p:spPr>
        <p:txBody>
          <a:bodyPr spcFirstLastPara="1" wrap="square" lIns="68575" tIns="34275" rIns="68575" bIns="34275" anchor="b" anchorCtr="0">
            <a:noAutofit/>
          </a:bodyPr>
          <a:lstStyle/>
          <a:p>
            <a:pPr marL="457200" lvl="0" indent="-419100" algn="l" rtl="0">
              <a:lnSpc>
                <a:spcPct val="107916"/>
              </a:lnSpc>
              <a:spcBef>
                <a:spcPts val="0"/>
              </a:spcBef>
              <a:spcAft>
                <a:spcPts val="800"/>
              </a:spcAft>
              <a:buSzPts val="3000"/>
              <a:buFont typeface="Calibri"/>
              <a:buChar char="●"/>
            </a:pPr>
            <a:r>
              <a:rPr lang="en" sz="3000">
                <a:latin typeface="Calibri"/>
                <a:ea typeface="Calibri"/>
                <a:cs typeface="Calibri"/>
                <a:sym typeface="Calibri"/>
              </a:rPr>
              <a:t>Metrics/5 OKRs</a:t>
            </a:r>
            <a:endParaRPr sz="3000">
              <a:latin typeface="Calibri"/>
              <a:ea typeface="Calibri"/>
              <a:cs typeface="Calibri"/>
              <a:sym typeface="Calibri"/>
            </a:endParaRPr>
          </a:p>
        </p:txBody>
      </p:sp>
      <p:sp>
        <p:nvSpPr>
          <p:cNvPr id="310" name="Google Shape;310;p35"/>
          <p:cNvSpPr/>
          <p:nvPr/>
        </p:nvSpPr>
        <p:spPr>
          <a:xfrm>
            <a:off x="408775" y="1039700"/>
            <a:ext cx="8572500" cy="3812700"/>
          </a:xfrm>
          <a:prstGeom prst="round2DiagRect">
            <a:avLst>
              <a:gd name="adj1" fmla="val 16667"/>
              <a:gd name="adj2" fmla="val 0"/>
            </a:avLst>
          </a:prstGeom>
          <a:solidFill>
            <a:schemeClr val="accent1"/>
          </a:solid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11" name="Google Shape;311;p35"/>
          <p:cNvSpPr txBox="1"/>
          <p:nvPr/>
        </p:nvSpPr>
        <p:spPr>
          <a:xfrm>
            <a:off x="1265400" y="734888"/>
            <a:ext cx="6613200" cy="3624900"/>
          </a:xfrm>
          <a:prstGeom prst="rect">
            <a:avLst/>
          </a:prstGeom>
          <a:noFill/>
          <a:ln>
            <a:noFill/>
          </a:ln>
        </p:spPr>
        <p:txBody>
          <a:bodyPr spcFirstLastPara="1" wrap="square" lIns="91425" tIns="91425" rIns="91425" bIns="91425" anchor="t" anchorCtr="0">
            <a:noAutofit/>
          </a:bodyPr>
          <a:lstStyle/>
          <a:p>
            <a:pPr marL="457200" lvl="0" indent="0" algn="just" rtl="0">
              <a:lnSpc>
                <a:spcPct val="107000"/>
              </a:lnSpc>
              <a:spcBef>
                <a:spcPts val="0"/>
              </a:spcBef>
              <a:spcAft>
                <a:spcPts val="0"/>
              </a:spcAft>
              <a:buNone/>
            </a:pPr>
            <a:endParaRPr sz="1700">
              <a:solidFill>
                <a:schemeClr val="lt1"/>
              </a:solidFill>
              <a:latin typeface="Times New Roman"/>
              <a:ea typeface="Times New Roman"/>
              <a:cs typeface="Times New Roman"/>
              <a:sym typeface="Times New Roman"/>
            </a:endParaRPr>
          </a:p>
          <a:p>
            <a:pPr marL="457200" lvl="0" indent="-368300" algn="just" rtl="0">
              <a:lnSpc>
                <a:spcPct val="107000"/>
              </a:lnSpc>
              <a:spcBef>
                <a:spcPts val="800"/>
              </a:spcBef>
              <a:spcAft>
                <a:spcPts val="0"/>
              </a:spcAft>
              <a:buClr>
                <a:srgbClr val="FFFF00"/>
              </a:buClr>
              <a:buSzPts val="2200"/>
              <a:buFont typeface="Times New Roman"/>
              <a:buChar char="●"/>
            </a:pPr>
            <a:r>
              <a:rPr lang="en" sz="2200" b="1">
                <a:solidFill>
                  <a:srgbClr val="FFFF00"/>
                </a:solidFill>
                <a:latin typeface="Times New Roman"/>
                <a:ea typeface="Times New Roman"/>
                <a:cs typeface="Times New Roman"/>
                <a:sym typeface="Times New Roman"/>
              </a:rPr>
              <a:t>Ensure Product Stability and Reliability</a:t>
            </a:r>
            <a:endParaRPr sz="2200" b="1">
              <a:solidFill>
                <a:srgbClr val="FFFF00"/>
              </a:solidFill>
              <a:latin typeface="Times New Roman"/>
              <a:ea typeface="Times New Roman"/>
              <a:cs typeface="Times New Roman"/>
              <a:sym typeface="Times New Roman"/>
            </a:endParaRPr>
          </a:p>
          <a:p>
            <a:pPr marL="457200" lvl="0" indent="0" algn="just" rtl="0">
              <a:lnSpc>
                <a:spcPct val="107000"/>
              </a:lnSpc>
              <a:spcBef>
                <a:spcPts val="800"/>
              </a:spcBef>
              <a:spcAft>
                <a:spcPts val="0"/>
              </a:spcAft>
              <a:buNone/>
            </a:pPr>
            <a:r>
              <a:rPr lang="en" sz="1900">
                <a:solidFill>
                  <a:schemeClr val="lt1"/>
                </a:solidFill>
                <a:latin typeface="Times New Roman"/>
                <a:ea typeface="Times New Roman"/>
                <a:cs typeface="Times New Roman"/>
                <a:sym typeface="Times New Roman"/>
              </a:rPr>
              <a:t>KR: Achieve a 99.5% system uptime, minimizing downtime and service interruptions for end-users.</a:t>
            </a:r>
            <a:endParaRPr sz="1900">
              <a:solidFill>
                <a:schemeClr val="lt1"/>
              </a:solidFill>
              <a:latin typeface="Times New Roman"/>
              <a:ea typeface="Times New Roman"/>
              <a:cs typeface="Times New Roman"/>
              <a:sym typeface="Times New Roman"/>
            </a:endParaRPr>
          </a:p>
          <a:p>
            <a:pPr marL="457200" lvl="0" indent="0" algn="just" rtl="0">
              <a:lnSpc>
                <a:spcPct val="107000"/>
              </a:lnSpc>
              <a:spcBef>
                <a:spcPts val="800"/>
              </a:spcBef>
              <a:spcAft>
                <a:spcPts val="0"/>
              </a:spcAft>
              <a:buNone/>
            </a:pPr>
            <a:r>
              <a:rPr lang="en" sz="1900">
                <a:solidFill>
                  <a:schemeClr val="lt1"/>
                </a:solidFill>
                <a:latin typeface="Times New Roman"/>
                <a:ea typeface="Times New Roman"/>
                <a:cs typeface="Times New Roman"/>
                <a:sym typeface="Times New Roman"/>
              </a:rPr>
              <a:t>KR: Decrease the average response time for critical bug fixes to less than 24 hours, addressing issues promptly.</a:t>
            </a:r>
            <a:endParaRPr sz="1900">
              <a:solidFill>
                <a:schemeClr val="lt1"/>
              </a:solidFill>
              <a:latin typeface="Times New Roman"/>
              <a:ea typeface="Times New Roman"/>
              <a:cs typeface="Times New Roman"/>
              <a:sym typeface="Times New Roman"/>
            </a:endParaRPr>
          </a:p>
          <a:p>
            <a:pPr marL="457200" lvl="0" indent="0" algn="just" rtl="0">
              <a:lnSpc>
                <a:spcPct val="107000"/>
              </a:lnSpc>
              <a:spcBef>
                <a:spcPts val="800"/>
              </a:spcBef>
              <a:spcAft>
                <a:spcPts val="0"/>
              </a:spcAft>
              <a:buNone/>
            </a:pPr>
            <a:endParaRPr sz="400">
              <a:solidFill>
                <a:schemeClr val="lt1"/>
              </a:solidFill>
              <a:latin typeface="Times New Roman"/>
              <a:ea typeface="Times New Roman"/>
              <a:cs typeface="Times New Roman"/>
              <a:sym typeface="Times New Roman"/>
            </a:endParaRPr>
          </a:p>
          <a:p>
            <a:pPr marL="457200" lvl="0" indent="-368300" algn="just" rtl="0">
              <a:lnSpc>
                <a:spcPct val="107000"/>
              </a:lnSpc>
              <a:spcBef>
                <a:spcPts val="800"/>
              </a:spcBef>
              <a:spcAft>
                <a:spcPts val="0"/>
              </a:spcAft>
              <a:buClr>
                <a:srgbClr val="FFFF00"/>
              </a:buClr>
              <a:buSzPts val="2200"/>
              <a:buFont typeface="Times New Roman"/>
              <a:buChar char="●"/>
            </a:pPr>
            <a:r>
              <a:rPr lang="en" sz="2200" b="1">
                <a:solidFill>
                  <a:srgbClr val="FFFF00"/>
                </a:solidFill>
                <a:latin typeface="Times New Roman"/>
                <a:ea typeface="Times New Roman"/>
                <a:cs typeface="Times New Roman"/>
                <a:sym typeface="Times New Roman"/>
              </a:rPr>
              <a:t>Ensure Data Security and Privacy</a:t>
            </a:r>
            <a:endParaRPr sz="2200" b="1">
              <a:solidFill>
                <a:srgbClr val="FFFF00"/>
              </a:solidFill>
              <a:latin typeface="Times New Roman"/>
              <a:ea typeface="Times New Roman"/>
              <a:cs typeface="Times New Roman"/>
              <a:sym typeface="Times New Roman"/>
            </a:endParaRPr>
          </a:p>
          <a:p>
            <a:pPr marL="457200" lvl="0" indent="0" algn="just" rtl="0">
              <a:lnSpc>
                <a:spcPct val="107000"/>
              </a:lnSpc>
              <a:spcBef>
                <a:spcPts val="800"/>
              </a:spcBef>
              <a:spcAft>
                <a:spcPts val="0"/>
              </a:spcAft>
              <a:buNone/>
            </a:pPr>
            <a:r>
              <a:rPr lang="en" sz="1900">
                <a:solidFill>
                  <a:schemeClr val="lt1"/>
                </a:solidFill>
                <a:latin typeface="Times New Roman"/>
                <a:ea typeface="Times New Roman"/>
                <a:cs typeface="Times New Roman"/>
                <a:sym typeface="Times New Roman"/>
              </a:rPr>
              <a:t>KR: Achieve 100% compliance with industry-standard data protection regulations through regular audits and updates to privacy policies.</a:t>
            </a:r>
            <a:endParaRPr sz="1900">
              <a:solidFill>
                <a:schemeClr val="lt1"/>
              </a:solidFill>
              <a:latin typeface="Times New Roman"/>
              <a:ea typeface="Times New Roman"/>
              <a:cs typeface="Times New Roman"/>
              <a:sym typeface="Times New Roman"/>
            </a:endParaRPr>
          </a:p>
          <a:p>
            <a:pPr marL="0" lvl="0" indent="0" algn="l" rtl="0">
              <a:spcBef>
                <a:spcPts val="800"/>
              </a:spcBef>
              <a:spcAft>
                <a:spcPts val="0"/>
              </a:spcAft>
              <a:buNone/>
            </a:pPr>
            <a:endParaRPr sz="2300">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317" name="Google Shape;317;p36"/>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318" name="Google Shape;318;p36"/>
          <p:cNvSpPr txBox="1">
            <a:spLocks noGrp="1"/>
          </p:cNvSpPr>
          <p:nvPr>
            <p:ph type="ctrTitle"/>
          </p:nvPr>
        </p:nvSpPr>
        <p:spPr>
          <a:xfrm>
            <a:off x="246375" y="114325"/>
            <a:ext cx="5787000" cy="506100"/>
          </a:xfrm>
          <a:prstGeom prst="rect">
            <a:avLst/>
          </a:prstGeom>
          <a:ln>
            <a:noFill/>
          </a:ln>
        </p:spPr>
        <p:txBody>
          <a:bodyPr spcFirstLastPara="1" wrap="square" lIns="68575" tIns="34275" rIns="68575" bIns="34275" anchor="b" anchorCtr="0">
            <a:noAutofit/>
          </a:bodyPr>
          <a:lstStyle/>
          <a:p>
            <a:pPr marL="457200" lvl="0" indent="-419100" algn="l" rtl="0">
              <a:lnSpc>
                <a:spcPct val="107916"/>
              </a:lnSpc>
              <a:spcBef>
                <a:spcPts val="0"/>
              </a:spcBef>
              <a:spcAft>
                <a:spcPts val="800"/>
              </a:spcAft>
              <a:buSzPts val="3000"/>
              <a:buFont typeface="Calibri"/>
              <a:buChar char="●"/>
            </a:pPr>
            <a:r>
              <a:rPr lang="en" sz="3000">
                <a:latin typeface="Calibri"/>
                <a:ea typeface="Calibri"/>
                <a:cs typeface="Calibri"/>
                <a:sym typeface="Calibri"/>
              </a:rPr>
              <a:t>Important User Testing</a:t>
            </a:r>
            <a:endParaRPr sz="3000">
              <a:latin typeface="Calibri"/>
              <a:ea typeface="Calibri"/>
              <a:cs typeface="Calibri"/>
              <a:sym typeface="Calibri"/>
            </a:endParaRPr>
          </a:p>
        </p:txBody>
      </p:sp>
      <p:sp>
        <p:nvSpPr>
          <p:cNvPr id="319" name="Google Shape;319;p36"/>
          <p:cNvSpPr/>
          <p:nvPr/>
        </p:nvSpPr>
        <p:spPr>
          <a:xfrm>
            <a:off x="449025" y="1069525"/>
            <a:ext cx="8572500" cy="3624900"/>
          </a:xfrm>
          <a:prstGeom prst="round2DiagRect">
            <a:avLst>
              <a:gd name="adj1" fmla="val 16667"/>
              <a:gd name="adj2" fmla="val 0"/>
            </a:avLst>
          </a:prstGeom>
          <a:solidFill>
            <a:schemeClr val="accent1"/>
          </a:solid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20" name="Google Shape;320;p36"/>
          <p:cNvSpPr txBox="1"/>
          <p:nvPr/>
        </p:nvSpPr>
        <p:spPr>
          <a:xfrm>
            <a:off x="887175" y="1472300"/>
            <a:ext cx="7984800" cy="28599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1200"/>
              </a:spcBef>
              <a:spcAft>
                <a:spcPts val="0"/>
              </a:spcAft>
              <a:buClr>
                <a:schemeClr val="lt1"/>
              </a:buClr>
              <a:buSzPts val="2200"/>
              <a:buAutoNum type="arabicPeriod"/>
            </a:pPr>
            <a:r>
              <a:rPr lang="en" sz="2200" b="1">
                <a:solidFill>
                  <a:schemeClr val="lt1"/>
                </a:solidFill>
              </a:rPr>
              <a:t>Conduct initial testing of </a:t>
            </a:r>
            <a:r>
              <a:rPr lang="en" sz="2200" b="1">
                <a:solidFill>
                  <a:srgbClr val="FFFF00"/>
                </a:solidFill>
              </a:rPr>
              <a:t>mobility assistance </a:t>
            </a:r>
            <a:r>
              <a:rPr lang="en" sz="2200" b="1">
                <a:solidFill>
                  <a:schemeClr val="lt1"/>
                </a:solidFill>
              </a:rPr>
              <a:t>features.</a:t>
            </a:r>
            <a:endParaRPr sz="2200" b="1">
              <a:solidFill>
                <a:schemeClr val="lt1"/>
              </a:solidFill>
            </a:endParaRPr>
          </a:p>
          <a:p>
            <a:pPr marL="457200" lvl="0" indent="-368300" algn="l" rtl="0">
              <a:lnSpc>
                <a:spcPct val="115000"/>
              </a:lnSpc>
              <a:spcBef>
                <a:spcPts val="0"/>
              </a:spcBef>
              <a:spcAft>
                <a:spcPts val="0"/>
              </a:spcAft>
              <a:buClr>
                <a:schemeClr val="lt1"/>
              </a:buClr>
              <a:buSzPts val="2200"/>
              <a:buAutoNum type="arabicPeriod"/>
            </a:pPr>
            <a:r>
              <a:rPr lang="en" sz="2200" b="1">
                <a:solidFill>
                  <a:schemeClr val="lt1"/>
                </a:solidFill>
              </a:rPr>
              <a:t>Creating algorithms for quick feedback on </a:t>
            </a:r>
            <a:r>
              <a:rPr lang="en" sz="2200" b="1">
                <a:solidFill>
                  <a:srgbClr val="FFFF00"/>
                </a:solidFill>
              </a:rPr>
              <a:t>blood pressure, heart rate, and blood glucose levels</a:t>
            </a:r>
            <a:r>
              <a:rPr lang="en" sz="2200" b="1">
                <a:solidFill>
                  <a:schemeClr val="lt1"/>
                </a:solidFill>
              </a:rPr>
              <a:t>. </a:t>
            </a:r>
            <a:endParaRPr sz="2200" b="1">
              <a:solidFill>
                <a:schemeClr val="lt1"/>
              </a:solidFill>
            </a:endParaRPr>
          </a:p>
          <a:p>
            <a:pPr marL="457200" lvl="0" indent="-368300" algn="l" rtl="0">
              <a:lnSpc>
                <a:spcPct val="115000"/>
              </a:lnSpc>
              <a:spcBef>
                <a:spcPts val="0"/>
              </a:spcBef>
              <a:spcAft>
                <a:spcPts val="0"/>
              </a:spcAft>
              <a:buClr>
                <a:schemeClr val="lt1"/>
              </a:buClr>
              <a:buSzPts val="2200"/>
              <a:buAutoNum type="arabicPeriod"/>
            </a:pPr>
            <a:r>
              <a:rPr lang="en" sz="2200" b="1">
                <a:solidFill>
                  <a:schemeClr val="lt1"/>
                </a:solidFill>
              </a:rPr>
              <a:t>Develop conversational AI for </a:t>
            </a:r>
            <a:r>
              <a:rPr lang="en" sz="2200" b="1">
                <a:solidFill>
                  <a:srgbClr val="FFFF00"/>
                </a:solidFill>
              </a:rPr>
              <a:t>engaging users in conversations.</a:t>
            </a:r>
            <a:endParaRPr sz="2200" b="1">
              <a:solidFill>
                <a:srgbClr val="FFFF00"/>
              </a:solidFill>
            </a:endParaRPr>
          </a:p>
          <a:p>
            <a:pPr marL="457200" lvl="0" indent="-368300" algn="l" rtl="0">
              <a:lnSpc>
                <a:spcPct val="115000"/>
              </a:lnSpc>
              <a:spcBef>
                <a:spcPts val="0"/>
              </a:spcBef>
              <a:spcAft>
                <a:spcPts val="0"/>
              </a:spcAft>
              <a:buClr>
                <a:schemeClr val="lt1"/>
              </a:buClr>
              <a:buSzPts val="2200"/>
              <a:buAutoNum type="arabicPeriod"/>
            </a:pPr>
            <a:r>
              <a:rPr lang="en" sz="2200" b="1">
                <a:solidFill>
                  <a:schemeClr val="lt1"/>
                </a:solidFill>
              </a:rPr>
              <a:t>Integrate functionalities to alert </a:t>
            </a:r>
            <a:r>
              <a:rPr lang="en" sz="2200" b="1">
                <a:solidFill>
                  <a:srgbClr val="FFFF00"/>
                </a:solidFill>
              </a:rPr>
              <a:t>designated contacts</a:t>
            </a:r>
            <a:r>
              <a:rPr lang="en" sz="2200" b="1">
                <a:solidFill>
                  <a:schemeClr val="lt1"/>
                </a:solidFill>
              </a:rPr>
              <a:t> or </a:t>
            </a:r>
            <a:r>
              <a:rPr lang="en" sz="2200" b="1">
                <a:solidFill>
                  <a:srgbClr val="FFFF00"/>
                </a:solidFill>
              </a:rPr>
              <a:t>emergency services</a:t>
            </a:r>
            <a:r>
              <a:rPr lang="en" sz="2200" b="1">
                <a:solidFill>
                  <a:schemeClr val="lt1"/>
                </a:solidFill>
              </a:rPr>
              <a:t>.</a:t>
            </a:r>
            <a:endParaRPr sz="2200" b="1">
              <a:solidFill>
                <a:schemeClr val="lt1"/>
              </a:solidFill>
            </a:endParaRPr>
          </a:p>
        </p:txBody>
      </p:sp>
      <p:pic>
        <p:nvPicPr>
          <p:cNvPr id="321" name="Google Shape;321;p36"/>
          <p:cNvPicPr preferRelativeResize="0"/>
          <p:nvPr/>
        </p:nvPicPr>
        <p:blipFill>
          <a:blip r:embed="rId3">
            <a:alphaModFix/>
          </a:blip>
          <a:stretch>
            <a:fillRect/>
          </a:stretch>
        </p:blipFill>
        <p:spPr>
          <a:xfrm>
            <a:off x="6898955" y="465375"/>
            <a:ext cx="2122570" cy="572650"/>
          </a:xfrm>
          <a:prstGeom prst="rect">
            <a:avLst/>
          </a:prstGeom>
          <a:noFill/>
          <a:ln>
            <a:noFill/>
          </a:ln>
        </p:spPr>
      </p:pic>
      <p:pic>
        <p:nvPicPr>
          <p:cNvPr id="322" name="Google Shape;322;p36"/>
          <p:cNvPicPr preferRelativeResize="0"/>
          <p:nvPr/>
        </p:nvPicPr>
        <p:blipFill>
          <a:blip r:embed="rId4">
            <a:alphaModFix/>
          </a:blip>
          <a:stretch>
            <a:fillRect/>
          </a:stretch>
        </p:blipFill>
        <p:spPr>
          <a:xfrm>
            <a:off x="4743450" y="465375"/>
            <a:ext cx="2155507" cy="572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7"/>
          <p:cNvSpPr txBox="1">
            <a:spLocks noGrp="1"/>
          </p:cNvSpPr>
          <p:nvPr>
            <p:ph type="ctrTitle"/>
          </p:nvPr>
        </p:nvSpPr>
        <p:spPr>
          <a:xfrm>
            <a:off x="223830" y="1447650"/>
            <a:ext cx="5162100" cy="12435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328" name="Google Shape;328;p37"/>
          <p:cNvSpPr txBox="1">
            <a:spLocks noGrp="1"/>
          </p:cNvSpPr>
          <p:nvPr>
            <p:ph type="subTitle" idx="1"/>
          </p:nvPr>
        </p:nvSpPr>
        <p:spPr>
          <a:xfrm>
            <a:off x="223825" y="2713605"/>
            <a:ext cx="5162100" cy="480300"/>
          </a:xfrm>
          <a:prstGeom prst="rect">
            <a:avLst/>
          </a:prstGeom>
        </p:spPr>
        <p:txBody>
          <a:bodyPr spcFirstLastPara="1" wrap="square" lIns="68575" tIns="34275" rIns="68575" bIns="34275" anchor="t" anchorCtr="0">
            <a:normAutofit lnSpcReduction="10000"/>
          </a:bodyPr>
          <a:lstStyle/>
          <a:p>
            <a:pPr marL="0" lvl="0" indent="0" algn="ctr" rtl="0">
              <a:spcBef>
                <a:spcPts val="800"/>
              </a:spcBef>
              <a:spcAft>
                <a:spcPts val="0"/>
              </a:spcAft>
              <a:buNone/>
            </a:pPr>
            <a:endParaRPr/>
          </a:p>
        </p:txBody>
      </p:sp>
      <p:sp>
        <p:nvSpPr>
          <p:cNvPr id="329" name="Google Shape;329;p37"/>
          <p:cNvSpPr txBox="1">
            <a:spLocks noGrp="1"/>
          </p:cNvSpPr>
          <p:nvPr>
            <p:ph type="ctrTitle"/>
          </p:nvPr>
        </p:nvSpPr>
        <p:spPr>
          <a:xfrm>
            <a:off x="246375" y="114325"/>
            <a:ext cx="3778500" cy="506100"/>
          </a:xfrm>
          <a:prstGeom prst="rect">
            <a:avLst/>
          </a:prstGeom>
          <a:ln>
            <a:noFill/>
          </a:ln>
        </p:spPr>
        <p:txBody>
          <a:bodyPr spcFirstLastPara="1" wrap="square" lIns="68575" tIns="34275" rIns="68575" bIns="34275" anchor="b" anchorCtr="0">
            <a:noAutofit/>
          </a:bodyPr>
          <a:lstStyle/>
          <a:p>
            <a:pPr marL="457200" lvl="0" indent="-419100" algn="l" rtl="0">
              <a:lnSpc>
                <a:spcPct val="107916"/>
              </a:lnSpc>
              <a:spcBef>
                <a:spcPts val="0"/>
              </a:spcBef>
              <a:spcAft>
                <a:spcPts val="800"/>
              </a:spcAft>
              <a:buSzPts val="3000"/>
              <a:buFont typeface="Calibri"/>
              <a:buChar char="●"/>
            </a:pPr>
            <a:r>
              <a:rPr lang="en" sz="2800">
                <a:latin typeface="Calibri"/>
                <a:ea typeface="Calibri"/>
                <a:cs typeface="Calibri"/>
                <a:sym typeface="Calibri"/>
              </a:rPr>
              <a:t>User Testing</a:t>
            </a:r>
            <a:endParaRPr sz="3000">
              <a:latin typeface="Calibri"/>
              <a:ea typeface="Calibri"/>
              <a:cs typeface="Calibri"/>
              <a:sym typeface="Calibri"/>
            </a:endParaRPr>
          </a:p>
        </p:txBody>
      </p:sp>
      <p:sp>
        <p:nvSpPr>
          <p:cNvPr id="330" name="Google Shape;330;p37"/>
          <p:cNvSpPr/>
          <p:nvPr/>
        </p:nvSpPr>
        <p:spPr>
          <a:xfrm>
            <a:off x="1700900" y="709125"/>
            <a:ext cx="7307100" cy="4233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p:txBody>
      </p:sp>
      <p:sp>
        <p:nvSpPr>
          <p:cNvPr id="331" name="Google Shape;331;p37"/>
          <p:cNvSpPr/>
          <p:nvPr/>
        </p:nvSpPr>
        <p:spPr>
          <a:xfrm>
            <a:off x="223825" y="1527698"/>
            <a:ext cx="2368200" cy="2355600"/>
          </a:xfrm>
          <a:prstGeom prst="ellipse">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Quattrocento Sans"/>
              <a:ea typeface="Quattrocento Sans"/>
              <a:cs typeface="Quattrocento Sans"/>
              <a:sym typeface="Quattrocento Sans"/>
            </a:endParaRPr>
          </a:p>
        </p:txBody>
      </p:sp>
      <p:sp>
        <p:nvSpPr>
          <p:cNvPr id="332" name="Google Shape;332;p37"/>
          <p:cNvSpPr txBox="1">
            <a:spLocks noGrp="1"/>
          </p:cNvSpPr>
          <p:nvPr>
            <p:ph type="ctrTitle"/>
          </p:nvPr>
        </p:nvSpPr>
        <p:spPr>
          <a:xfrm>
            <a:off x="332274" y="2243556"/>
            <a:ext cx="2121300" cy="6978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SzPts val="990"/>
              <a:buNone/>
            </a:pPr>
            <a:r>
              <a:rPr lang="en" sz="2740"/>
              <a:t>EVERGREEN</a:t>
            </a:r>
            <a:endParaRPr sz="2740"/>
          </a:p>
        </p:txBody>
      </p:sp>
      <p:sp>
        <p:nvSpPr>
          <p:cNvPr id="333" name="Google Shape;333;p37"/>
          <p:cNvSpPr txBox="1">
            <a:spLocks noGrp="1"/>
          </p:cNvSpPr>
          <p:nvPr>
            <p:ph type="subTitle" idx="1"/>
          </p:nvPr>
        </p:nvSpPr>
        <p:spPr>
          <a:xfrm>
            <a:off x="332272" y="2948231"/>
            <a:ext cx="2121300" cy="269400"/>
          </a:xfrm>
          <a:prstGeom prst="rect">
            <a:avLst/>
          </a:prstGeom>
        </p:spPr>
        <p:txBody>
          <a:bodyPr spcFirstLastPara="1" wrap="square" lIns="68575" tIns="34275" rIns="68575" bIns="34275" anchor="t" anchorCtr="0">
            <a:normAutofit/>
          </a:bodyPr>
          <a:lstStyle/>
          <a:p>
            <a:pPr marL="0" lvl="0" indent="0" algn="ctr" rtl="0">
              <a:lnSpc>
                <a:spcPct val="60000"/>
              </a:lnSpc>
              <a:spcBef>
                <a:spcPts val="800"/>
              </a:spcBef>
              <a:spcAft>
                <a:spcPts val="0"/>
              </a:spcAft>
              <a:buSzPts val="597"/>
              <a:buNone/>
            </a:pPr>
            <a:r>
              <a:rPr lang="en" sz="1016">
                <a:solidFill>
                  <a:schemeClr val="accent2"/>
                </a:solidFill>
                <a:latin typeface="Times New Roman"/>
                <a:ea typeface="Times New Roman"/>
                <a:cs typeface="Times New Roman"/>
                <a:sym typeface="Times New Roman"/>
              </a:rPr>
              <a:t>Your Adaptive Healthcare Ally</a:t>
            </a:r>
            <a:endParaRPr sz="1938">
              <a:solidFill>
                <a:schemeClr val="accent2"/>
              </a:solidFill>
            </a:endParaRPr>
          </a:p>
        </p:txBody>
      </p:sp>
      <p:pic>
        <p:nvPicPr>
          <p:cNvPr id="334" name="Google Shape;334;p37"/>
          <p:cNvPicPr preferRelativeResize="0"/>
          <p:nvPr/>
        </p:nvPicPr>
        <p:blipFill>
          <a:blip r:embed="rId3">
            <a:alphaModFix/>
          </a:blip>
          <a:stretch>
            <a:fillRect/>
          </a:stretch>
        </p:blipFill>
        <p:spPr>
          <a:xfrm>
            <a:off x="919126" y="2211582"/>
            <a:ext cx="955668" cy="269543"/>
          </a:xfrm>
          <a:prstGeom prst="rect">
            <a:avLst/>
          </a:prstGeom>
          <a:noFill/>
          <a:ln>
            <a:noFill/>
          </a:ln>
        </p:spPr>
      </p:pic>
      <p:sp>
        <p:nvSpPr>
          <p:cNvPr id="335" name="Google Shape;335;p37"/>
          <p:cNvSpPr txBox="1"/>
          <p:nvPr/>
        </p:nvSpPr>
        <p:spPr>
          <a:xfrm>
            <a:off x="2735050" y="787200"/>
            <a:ext cx="60417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1"/>
                </a:solidFill>
                <a:latin typeface="Calibri"/>
                <a:ea typeface="Calibri"/>
                <a:cs typeface="Calibri"/>
                <a:sym typeface="Calibri"/>
              </a:rPr>
              <a:t>Product: </a:t>
            </a:r>
            <a:r>
              <a:rPr lang="en" sz="1500">
                <a:solidFill>
                  <a:schemeClr val="dk1"/>
                </a:solidFill>
                <a:latin typeface="Calibri"/>
                <a:ea typeface="Calibri"/>
                <a:cs typeface="Calibri"/>
                <a:sym typeface="Calibri"/>
              </a:rPr>
              <a:t>EVERGREEN</a:t>
            </a:r>
            <a:endParaRPr sz="1500">
              <a:solidFill>
                <a:schemeClr val="dk1"/>
              </a:solidFill>
              <a:latin typeface="Calibri"/>
              <a:ea typeface="Calibri"/>
              <a:cs typeface="Calibri"/>
              <a:sym typeface="Calibri"/>
            </a:endParaRPr>
          </a:p>
          <a:p>
            <a:pPr marL="0" lvl="0" indent="0" algn="l" rtl="0">
              <a:spcBef>
                <a:spcPts val="0"/>
              </a:spcBef>
              <a:spcAft>
                <a:spcPts val="0"/>
              </a:spcAft>
              <a:buNone/>
            </a:pPr>
            <a:r>
              <a:rPr lang="en" sz="1500" b="1">
                <a:solidFill>
                  <a:schemeClr val="dk1"/>
                </a:solidFill>
                <a:latin typeface="Calibri"/>
                <a:ea typeface="Calibri"/>
                <a:cs typeface="Calibri"/>
                <a:sym typeface="Calibri"/>
              </a:rPr>
              <a:t>Hypothesis: </a:t>
            </a:r>
            <a:r>
              <a:rPr lang="en" sz="1500">
                <a:solidFill>
                  <a:schemeClr val="dk1"/>
                </a:solidFill>
                <a:latin typeface="Calibri"/>
                <a:ea typeface="Calibri"/>
                <a:cs typeface="Calibri"/>
                <a:sym typeface="Calibri"/>
              </a:rPr>
              <a:t>Let's assume that a user will incorporate our </a:t>
            </a:r>
            <a:r>
              <a:rPr lang="en" sz="1500" b="1" u="sng">
                <a:solidFill>
                  <a:schemeClr val="dk1"/>
                </a:solidFill>
                <a:latin typeface="Calibri"/>
                <a:ea typeface="Calibri"/>
                <a:cs typeface="Calibri"/>
                <a:sym typeface="Calibri"/>
              </a:rPr>
              <a:t>Vital Signs Monitoring feature</a:t>
            </a:r>
            <a:r>
              <a:rPr lang="en" sz="1500">
                <a:solidFill>
                  <a:schemeClr val="dk1"/>
                </a:solidFill>
                <a:latin typeface="Calibri"/>
                <a:ea typeface="Calibri"/>
                <a:cs typeface="Calibri"/>
                <a:sym typeface="Calibri"/>
              </a:rPr>
              <a:t> as an integral part of their daily life.</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sz="1500">
              <a:solidFill>
                <a:schemeClr val="dk1"/>
              </a:solidFill>
              <a:latin typeface="Calibri"/>
              <a:ea typeface="Calibri"/>
              <a:cs typeface="Calibri"/>
              <a:sym typeface="Calibri"/>
            </a:endParaRPr>
          </a:p>
          <a:p>
            <a:pPr marL="0" lvl="0" indent="0" algn="l" rtl="0">
              <a:spcBef>
                <a:spcPts val="0"/>
              </a:spcBef>
              <a:spcAft>
                <a:spcPts val="0"/>
              </a:spcAft>
              <a:buNone/>
            </a:pPr>
            <a:r>
              <a:rPr lang="en" sz="1500" b="1">
                <a:solidFill>
                  <a:schemeClr val="dk1"/>
                </a:solidFill>
                <a:latin typeface="Calibri"/>
                <a:ea typeface="Calibri"/>
                <a:cs typeface="Calibri"/>
                <a:sym typeface="Calibri"/>
              </a:rPr>
              <a:t>Prototype: </a:t>
            </a:r>
            <a:r>
              <a:rPr lang="en" sz="1500">
                <a:solidFill>
                  <a:schemeClr val="dk1"/>
                </a:solidFill>
                <a:latin typeface="Calibri"/>
                <a:ea typeface="Calibri"/>
                <a:cs typeface="Calibri"/>
                <a:sym typeface="Calibri"/>
              </a:rPr>
              <a:t>EVERGREEN_Version 1</a:t>
            </a:r>
            <a:endParaRPr sz="1500">
              <a:solidFill>
                <a:schemeClr val="dk1"/>
              </a:solidFill>
              <a:latin typeface="Calibri"/>
              <a:ea typeface="Calibri"/>
              <a:cs typeface="Calibri"/>
              <a:sym typeface="Calibri"/>
            </a:endParaRPr>
          </a:p>
          <a:p>
            <a:pPr marL="0" lvl="0" indent="0" algn="l" rtl="0">
              <a:spcBef>
                <a:spcPts val="0"/>
              </a:spcBef>
              <a:spcAft>
                <a:spcPts val="0"/>
              </a:spcAft>
              <a:buNone/>
            </a:pPr>
            <a:r>
              <a:rPr lang="en" sz="1500" b="1">
                <a:solidFill>
                  <a:schemeClr val="dk1"/>
                </a:solidFill>
                <a:latin typeface="Calibri"/>
                <a:ea typeface="Calibri"/>
                <a:cs typeface="Calibri"/>
                <a:sym typeface="Calibri"/>
              </a:rPr>
              <a:t>Value Questions:</a:t>
            </a:r>
            <a:endParaRPr sz="1500" b="1">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Do you believe that the automatic blood pressure monitoring feature will streamline the process of tracking your health daily, saving you valuable time?</a:t>
            </a:r>
            <a:endParaRPr sz="1500">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Do you place greater reliance on automatic blood pressure monitoring as opposed to traditional blood pressure monitors?</a:t>
            </a:r>
            <a:endParaRPr sz="1500">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Wouldn't an automated body monitoring device offer you enhanced peace of mind when it comes to diligently monitoring your health?</a:t>
            </a:r>
            <a:endParaRPr sz="1500">
              <a:solidFill>
                <a:schemeClr val="dk1"/>
              </a:solidFill>
              <a:latin typeface="Calibri"/>
              <a:ea typeface="Calibri"/>
              <a:cs typeface="Calibri"/>
              <a:sym typeface="Calibri"/>
            </a:endParaRPr>
          </a:p>
          <a:p>
            <a:pPr marL="457200" lvl="0" indent="-323850" algn="l" rtl="0">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Do you consider the capability of our robots to measure your blood pressure, heart rate, and blood glucose levels promptly, providing real-time feedback, as a crucial and necessary feature for your health monitoring needs?</a:t>
            </a:r>
            <a:endParaRPr sz="15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8"/>
          <p:cNvSpPr txBox="1">
            <a:spLocks noGrp="1"/>
          </p:cNvSpPr>
          <p:nvPr>
            <p:ph type="ctrTitle"/>
          </p:nvPr>
        </p:nvSpPr>
        <p:spPr>
          <a:xfrm>
            <a:off x="223830" y="1447650"/>
            <a:ext cx="5162100" cy="12435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341" name="Google Shape;341;p38"/>
          <p:cNvSpPr txBox="1">
            <a:spLocks noGrp="1"/>
          </p:cNvSpPr>
          <p:nvPr>
            <p:ph type="subTitle" idx="1"/>
          </p:nvPr>
        </p:nvSpPr>
        <p:spPr>
          <a:xfrm>
            <a:off x="223825" y="2713605"/>
            <a:ext cx="5162100" cy="480300"/>
          </a:xfrm>
          <a:prstGeom prst="rect">
            <a:avLst/>
          </a:prstGeom>
        </p:spPr>
        <p:txBody>
          <a:bodyPr spcFirstLastPara="1" wrap="square" lIns="68575" tIns="34275" rIns="68575" bIns="34275" anchor="t" anchorCtr="0">
            <a:normAutofit lnSpcReduction="10000"/>
          </a:bodyPr>
          <a:lstStyle/>
          <a:p>
            <a:pPr marL="0" lvl="0" indent="0" algn="ctr" rtl="0">
              <a:spcBef>
                <a:spcPts val="800"/>
              </a:spcBef>
              <a:spcAft>
                <a:spcPts val="0"/>
              </a:spcAft>
              <a:buNone/>
            </a:pPr>
            <a:endParaRPr/>
          </a:p>
        </p:txBody>
      </p:sp>
      <p:sp>
        <p:nvSpPr>
          <p:cNvPr id="342" name="Google Shape;342;p38"/>
          <p:cNvSpPr txBox="1">
            <a:spLocks noGrp="1"/>
          </p:cNvSpPr>
          <p:nvPr>
            <p:ph type="ctrTitle"/>
          </p:nvPr>
        </p:nvSpPr>
        <p:spPr>
          <a:xfrm>
            <a:off x="246375" y="114325"/>
            <a:ext cx="3778500" cy="506100"/>
          </a:xfrm>
          <a:prstGeom prst="rect">
            <a:avLst/>
          </a:prstGeom>
          <a:ln>
            <a:noFill/>
          </a:ln>
        </p:spPr>
        <p:txBody>
          <a:bodyPr spcFirstLastPara="1" wrap="square" lIns="68575" tIns="34275" rIns="68575" bIns="34275" anchor="b" anchorCtr="0">
            <a:noAutofit/>
          </a:bodyPr>
          <a:lstStyle/>
          <a:p>
            <a:pPr marL="457200" lvl="0" indent="-419100" algn="l" rtl="0">
              <a:lnSpc>
                <a:spcPct val="107916"/>
              </a:lnSpc>
              <a:spcBef>
                <a:spcPts val="0"/>
              </a:spcBef>
              <a:spcAft>
                <a:spcPts val="800"/>
              </a:spcAft>
              <a:buSzPts val="3000"/>
              <a:buFont typeface="Calibri"/>
              <a:buChar char="●"/>
            </a:pPr>
            <a:r>
              <a:rPr lang="en" sz="2800">
                <a:latin typeface="Calibri"/>
                <a:ea typeface="Calibri"/>
                <a:cs typeface="Calibri"/>
                <a:sym typeface="Calibri"/>
              </a:rPr>
              <a:t>User Testing</a:t>
            </a:r>
            <a:endParaRPr sz="3000">
              <a:latin typeface="Calibri"/>
              <a:ea typeface="Calibri"/>
              <a:cs typeface="Calibri"/>
              <a:sym typeface="Calibri"/>
            </a:endParaRPr>
          </a:p>
        </p:txBody>
      </p:sp>
      <p:sp>
        <p:nvSpPr>
          <p:cNvPr id="343" name="Google Shape;343;p38"/>
          <p:cNvSpPr/>
          <p:nvPr/>
        </p:nvSpPr>
        <p:spPr>
          <a:xfrm>
            <a:off x="1700900" y="709125"/>
            <a:ext cx="7307100" cy="4233000"/>
          </a:xfrm>
          <a:prstGeom prst="roundRect">
            <a:avLst>
              <a:gd name="adj" fmla="val 16667"/>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dk1"/>
              </a:solidFill>
              <a:latin typeface="Calibri"/>
              <a:ea typeface="Calibri"/>
              <a:cs typeface="Calibri"/>
              <a:sym typeface="Calibri"/>
            </a:endParaRPr>
          </a:p>
          <a:p>
            <a:pPr marL="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44" name="Google Shape;344;p38"/>
          <p:cNvSpPr/>
          <p:nvPr/>
        </p:nvSpPr>
        <p:spPr>
          <a:xfrm>
            <a:off x="223825" y="1527698"/>
            <a:ext cx="2368200" cy="2355600"/>
          </a:xfrm>
          <a:prstGeom prst="ellipse">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Quattrocento Sans"/>
              <a:ea typeface="Quattrocento Sans"/>
              <a:cs typeface="Quattrocento Sans"/>
              <a:sym typeface="Quattrocento Sans"/>
            </a:endParaRPr>
          </a:p>
        </p:txBody>
      </p:sp>
      <p:sp>
        <p:nvSpPr>
          <p:cNvPr id="345" name="Google Shape;345;p38"/>
          <p:cNvSpPr txBox="1">
            <a:spLocks noGrp="1"/>
          </p:cNvSpPr>
          <p:nvPr>
            <p:ph type="ctrTitle"/>
          </p:nvPr>
        </p:nvSpPr>
        <p:spPr>
          <a:xfrm>
            <a:off x="332274" y="2243556"/>
            <a:ext cx="2121300" cy="6978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SzPts val="990"/>
              <a:buNone/>
            </a:pPr>
            <a:r>
              <a:rPr lang="en" sz="2740"/>
              <a:t>EVERGREEN</a:t>
            </a:r>
            <a:endParaRPr sz="2740"/>
          </a:p>
        </p:txBody>
      </p:sp>
      <p:sp>
        <p:nvSpPr>
          <p:cNvPr id="346" name="Google Shape;346;p38"/>
          <p:cNvSpPr txBox="1">
            <a:spLocks noGrp="1"/>
          </p:cNvSpPr>
          <p:nvPr>
            <p:ph type="subTitle" idx="1"/>
          </p:nvPr>
        </p:nvSpPr>
        <p:spPr>
          <a:xfrm>
            <a:off x="332272" y="2948231"/>
            <a:ext cx="2121300" cy="269400"/>
          </a:xfrm>
          <a:prstGeom prst="rect">
            <a:avLst/>
          </a:prstGeom>
        </p:spPr>
        <p:txBody>
          <a:bodyPr spcFirstLastPara="1" wrap="square" lIns="68575" tIns="34275" rIns="68575" bIns="34275" anchor="t" anchorCtr="0">
            <a:normAutofit/>
          </a:bodyPr>
          <a:lstStyle/>
          <a:p>
            <a:pPr marL="0" lvl="0" indent="0" algn="ctr" rtl="0">
              <a:lnSpc>
                <a:spcPct val="60000"/>
              </a:lnSpc>
              <a:spcBef>
                <a:spcPts val="800"/>
              </a:spcBef>
              <a:spcAft>
                <a:spcPts val="0"/>
              </a:spcAft>
              <a:buSzPts val="597"/>
              <a:buNone/>
            </a:pPr>
            <a:r>
              <a:rPr lang="en" sz="1016">
                <a:solidFill>
                  <a:schemeClr val="accent2"/>
                </a:solidFill>
                <a:latin typeface="Times New Roman"/>
                <a:ea typeface="Times New Roman"/>
                <a:cs typeface="Times New Roman"/>
                <a:sym typeface="Times New Roman"/>
              </a:rPr>
              <a:t>Your Adaptive Healthcare Ally</a:t>
            </a:r>
            <a:endParaRPr sz="1938">
              <a:solidFill>
                <a:schemeClr val="accent2"/>
              </a:solidFill>
            </a:endParaRPr>
          </a:p>
        </p:txBody>
      </p:sp>
      <p:pic>
        <p:nvPicPr>
          <p:cNvPr id="347" name="Google Shape;347;p38"/>
          <p:cNvPicPr preferRelativeResize="0"/>
          <p:nvPr/>
        </p:nvPicPr>
        <p:blipFill>
          <a:blip r:embed="rId3">
            <a:alphaModFix/>
          </a:blip>
          <a:stretch>
            <a:fillRect/>
          </a:stretch>
        </p:blipFill>
        <p:spPr>
          <a:xfrm>
            <a:off x="919126" y="2211582"/>
            <a:ext cx="955668" cy="269543"/>
          </a:xfrm>
          <a:prstGeom prst="rect">
            <a:avLst/>
          </a:prstGeom>
          <a:noFill/>
          <a:ln>
            <a:noFill/>
          </a:ln>
        </p:spPr>
      </p:pic>
      <p:sp>
        <p:nvSpPr>
          <p:cNvPr id="348" name="Google Shape;348;p38"/>
          <p:cNvSpPr txBox="1"/>
          <p:nvPr/>
        </p:nvSpPr>
        <p:spPr>
          <a:xfrm>
            <a:off x="2277850" y="939600"/>
            <a:ext cx="6452100" cy="3879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500" b="1">
                <a:solidFill>
                  <a:schemeClr val="dk1"/>
                </a:solidFill>
                <a:latin typeface="Calibri"/>
                <a:ea typeface="Calibri"/>
                <a:cs typeface="Calibri"/>
                <a:sym typeface="Calibri"/>
              </a:rPr>
              <a:t>Product: </a:t>
            </a:r>
            <a:r>
              <a:rPr lang="en" sz="1500">
                <a:solidFill>
                  <a:schemeClr val="dk1"/>
                </a:solidFill>
                <a:latin typeface="Calibri"/>
                <a:ea typeface="Calibri"/>
                <a:cs typeface="Calibri"/>
                <a:sym typeface="Calibri"/>
              </a:rPr>
              <a:t>EVERGREEN</a:t>
            </a:r>
            <a:endParaRPr sz="1500">
              <a:solidFill>
                <a:schemeClr val="dk1"/>
              </a:solidFill>
              <a:latin typeface="Calibri"/>
              <a:ea typeface="Calibri"/>
              <a:cs typeface="Calibri"/>
              <a:sym typeface="Calibri"/>
            </a:endParaRPr>
          </a:p>
          <a:p>
            <a:pPr marL="457200" lvl="0" indent="0" algn="l" rtl="0">
              <a:spcBef>
                <a:spcPts val="0"/>
              </a:spcBef>
              <a:spcAft>
                <a:spcPts val="0"/>
              </a:spcAft>
              <a:buNone/>
            </a:pPr>
            <a:r>
              <a:rPr lang="en" sz="1500" b="1">
                <a:solidFill>
                  <a:schemeClr val="dk1"/>
                </a:solidFill>
                <a:latin typeface="Calibri"/>
                <a:ea typeface="Calibri"/>
                <a:cs typeface="Calibri"/>
                <a:sym typeface="Calibri"/>
              </a:rPr>
              <a:t>Hypothesis: </a:t>
            </a:r>
            <a:r>
              <a:rPr lang="en" sz="1500">
                <a:solidFill>
                  <a:schemeClr val="dk1"/>
                </a:solidFill>
                <a:latin typeface="Calibri"/>
                <a:ea typeface="Calibri"/>
                <a:cs typeface="Calibri"/>
                <a:sym typeface="Calibri"/>
              </a:rPr>
              <a:t>Let's assume that users will incorporate our </a:t>
            </a:r>
            <a:r>
              <a:rPr lang="en" sz="1500" b="1" u="sng">
                <a:solidFill>
                  <a:schemeClr val="dk1"/>
                </a:solidFill>
                <a:latin typeface="Calibri"/>
                <a:ea typeface="Calibri"/>
                <a:cs typeface="Calibri"/>
                <a:sym typeface="Calibri"/>
              </a:rPr>
              <a:t>Emergency Notification System</a:t>
            </a:r>
            <a:r>
              <a:rPr lang="en" sz="1500">
                <a:solidFill>
                  <a:schemeClr val="dk1"/>
                </a:solidFill>
                <a:latin typeface="Calibri"/>
                <a:ea typeface="Calibri"/>
                <a:cs typeface="Calibri"/>
                <a:sym typeface="Calibri"/>
              </a:rPr>
              <a:t> feature as an integral part of their daily lives.</a:t>
            </a:r>
            <a:endParaRPr sz="1500">
              <a:solidFill>
                <a:schemeClr val="dk1"/>
              </a:solidFill>
              <a:latin typeface="Calibri"/>
              <a:ea typeface="Calibri"/>
              <a:cs typeface="Calibri"/>
              <a:sym typeface="Calibri"/>
            </a:endParaRPr>
          </a:p>
          <a:p>
            <a:pPr marL="457200" lvl="0" indent="0" algn="l" rtl="0">
              <a:spcBef>
                <a:spcPts val="0"/>
              </a:spcBef>
              <a:spcAft>
                <a:spcPts val="0"/>
              </a:spcAft>
              <a:buNone/>
            </a:pPr>
            <a:endParaRPr sz="1500">
              <a:solidFill>
                <a:schemeClr val="dk1"/>
              </a:solidFill>
              <a:latin typeface="Calibri"/>
              <a:ea typeface="Calibri"/>
              <a:cs typeface="Calibri"/>
              <a:sym typeface="Calibri"/>
            </a:endParaRPr>
          </a:p>
          <a:p>
            <a:pPr marL="457200" lvl="0" indent="0" algn="l" rtl="0">
              <a:spcBef>
                <a:spcPts val="0"/>
              </a:spcBef>
              <a:spcAft>
                <a:spcPts val="0"/>
              </a:spcAft>
              <a:buNone/>
            </a:pPr>
            <a:r>
              <a:rPr lang="en" sz="1500" b="1">
                <a:solidFill>
                  <a:schemeClr val="dk1"/>
                </a:solidFill>
                <a:latin typeface="Calibri"/>
                <a:ea typeface="Calibri"/>
                <a:cs typeface="Calibri"/>
                <a:sym typeface="Calibri"/>
              </a:rPr>
              <a:t>Prototype: </a:t>
            </a:r>
            <a:r>
              <a:rPr lang="en" sz="1500">
                <a:solidFill>
                  <a:schemeClr val="dk1"/>
                </a:solidFill>
                <a:latin typeface="Calibri"/>
                <a:ea typeface="Calibri"/>
                <a:cs typeface="Calibri"/>
                <a:sym typeface="Calibri"/>
              </a:rPr>
              <a:t>EVERGREEN_Version 1</a:t>
            </a:r>
            <a:endParaRPr sz="1500">
              <a:solidFill>
                <a:schemeClr val="dk1"/>
              </a:solidFill>
              <a:latin typeface="Calibri"/>
              <a:ea typeface="Calibri"/>
              <a:cs typeface="Calibri"/>
              <a:sym typeface="Calibri"/>
            </a:endParaRPr>
          </a:p>
          <a:p>
            <a:pPr marL="457200" lvl="0" indent="0" algn="l" rtl="0">
              <a:spcBef>
                <a:spcPts val="0"/>
              </a:spcBef>
              <a:spcAft>
                <a:spcPts val="0"/>
              </a:spcAft>
              <a:buNone/>
            </a:pPr>
            <a:r>
              <a:rPr lang="en" sz="1500">
                <a:solidFill>
                  <a:schemeClr val="dk1"/>
                </a:solidFill>
                <a:latin typeface="Calibri"/>
                <a:ea typeface="Calibri"/>
                <a:cs typeface="Calibri"/>
                <a:sym typeface="Calibri"/>
              </a:rPr>
              <a:t>Value Questions:</a:t>
            </a:r>
            <a:endParaRPr sz="1500">
              <a:solidFill>
                <a:schemeClr val="dk1"/>
              </a:solidFill>
              <a:latin typeface="Calibri"/>
              <a:ea typeface="Calibri"/>
              <a:cs typeface="Calibri"/>
              <a:sym typeface="Calibri"/>
            </a:endParaRPr>
          </a:p>
          <a:p>
            <a:pPr marL="914400" lvl="0" indent="-323850" algn="l" rtl="0">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Do you believe that the Emergency Notification System feature will provide you with added peace of mind, especially when living alone?</a:t>
            </a:r>
            <a:endParaRPr sz="1500">
              <a:solidFill>
                <a:schemeClr val="dk1"/>
              </a:solidFill>
              <a:latin typeface="Calibri"/>
              <a:ea typeface="Calibri"/>
              <a:cs typeface="Calibri"/>
              <a:sym typeface="Calibri"/>
            </a:endParaRPr>
          </a:p>
          <a:p>
            <a:pPr marL="914400" lvl="0" indent="-323850" algn="l" rtl="0">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Do you anticipate that the Emergency Notification System feature will enable your family to promptly receive information about your health in case of an emergency?</a:t>
            </a:r>
            <a:endParaRPr sz="1500">
              <a:solidFill>
                <a:schemeClr val="dk1"/>
              </a:solidFill>
              <a:latin typeface="Calibri"/>
              <a:ea typeface="Calibri"/>
              <a:cs typeface="Calibri"/>
              <a:sym typeface="Calibri"/>
            </a:endParaRPr>
          </a:p>
          <a:p>
            <a:pPr marL="914400" lvl="0" indent="-323850" algn="l" rtl="0">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Is an automated Emergency Notification System one of the key features you prioritize when considering health monitoring options?</a:t>
            </a:r>
            <a:endParaRPr sz="1500">
              <a:solidFill>
                <a:schemeClr val="dk1"/>
              </a:solidFill>
              <a:latin typeface="Calibri"/>
              <a:ea typeface="Calibri"/>
              <a:cs typeface="Calibri"/>
              <a:sym typeface="Calibri"/>
            </a:endParaRPr>
          </a:p>
          <a:p>
            <a:pPr marL="914400" lvl="0" indent="-323850" algn="l" rtl="0">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Regarding the Emergency Notification System, do you prefer it to send notifications directly from the robot, or would you rather have the option to send notifications manually to your friends and family?</a:t>
            </a:r>
            <a:endParaRPr sz="1500" b="1">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9"/>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354" name="Google Shape;354;p39"/>
          <p:cNvSpPr txBox="1">
            <a:spLocks noGrp="1"/>
          </p:cNvSpPr>
          <p:nvPr>
            <p:ph type="ctrTitle"/>
          </p:nvPr>
        </p:nvSpPr>
        <p:spPr>
          <a:xfrm>
            <a:off x="246375" y="114325"/>
            <a:ext cx="3778500" cy="506100"/>
          </a:xfrm>
          <a:prstGeom prst="rect">
            <a:avLst/>
          </a:prstGeom>
          <a:ln>
            <a:noFill/>
          </a:ln>
        </p:spPr>
        <p:txBody>
          <a:bodyPr spcFirstLastPara="1" wrap="square" lIns="68575" tIns="34275" rIns="68575" bIns="34275" anchor="b" anchorCtr="0">
            <a:noAutofit/>
          </a:bodyPr>
          <a:lstStyle/>
          <a:p>
            <a:pPr marL="457200" lvl="0" indent="-431800" algn="l" rtl="0">
              <a:lnSpc>
                <a:spcPct val="107916"/>
              </a:lnSpc>
              <a:spcBef>
                <a:spcPts val="0"/>
              </a:spcBef>
              <a:spcAft>
                <a:spcPts val="800"/>
              </a:spcAft>
              <a:buSzPts val="3200"/>
              <a:buFont typeface="Calibri"/>
              <a:buChar char="●"/>
            </a:pPr>
            <a:r>
              <a:rPr lang="en" sz="3200">
                <a:latin typeface="Calibri"/>
                <a:ea typeface="Calibri"/>
                <a:cs typeface="Calibri"/>
                <a:sym typeface="Calibri"/>
              </a:rPr>
              <a:t>Prototype 1</a:t>
            </a:r>
            <a:endParaRPr sz="3200">
              <a:latin typeface="Calibri"/>
              <a:ea typeface="Calibri"/>
              <a:cs typeface="Calibri"/>
              <a:sym typeface="Calibri"/>
            </a:endParaRPr>
          </a:p>
        </p:txBody>
      </p:sp>
      <p:sp>
        <p:nvSpPr>
          <p:cNvPr id="355" name="Google Shape;355;p39"/>
          <p:cNvSpPr/>
          <p:nvPr/>
        </p:nvSpPr>
        <p:spPr>
          <a:xfrm>
            <a:off x="1700900" y="1172925"/>
            <a:ext cx="7307100" cy="3216600"/>
          </a:xfrm>
          <a:prstGeom prst="roundRect">
            <a:avLst>
              <a:gd name="adj" fmla="val 16667"/>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56" name="Google Shape;356;p39"/>
          <p:cNvSpPr/>
          <p:nvPr/>
        </p:nvSpPr>
        <p:spPr>
          <a:xfrm>
            <a:off x="311700" y="876700"/>
            <a:ext cx="3909300" cy="3888000"/>
          </a:xfrm>
          <a:prstGeom prst="ellipse">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pic>
        <p:nvPicPr>
          <p:cNvPr id="357" name="Google Shape;357;p39"/>
          <p:cNvPicPr preferRelativeResize="0"/>
          <p:nvPr/>
        </p:nvPicPr>
        <p:blipFill>
          <a:blip r:embed="rId3">
            <a:alphaModFix/>
          </a:blip>
          <a:stretch>
            <a:fillRect/>
          </a:stretch>
        </p:blipFill>
        <p:spPr>
          <a:xfrm>
            <a:off x="1006250" y="1455650"/>
            <a:ext cx="2504625" cy="2757775"/>
          </a:xfrm>
          <a:prstGeom prst="rect">
            <a:avLst/>
          </a:prstGeom>
          <a:noFill/>
          <a:ln>
            <a:noFill/>
          </a:ln>
        </p:spPr>
      </p:pic>
      <p:sp>
        <p:nvSpPr>
          <p:cNvPr id="358" name="Google Shape;358;p39"/>
          <p:cNvSpPr txBox="1"/>
          <p:nvPr/>
        </p:nvSpPr>
        <p:spPr>
          <a:xfrm>
            <a:off x="4572000" y="1375800"/>
            <a:ext cx="4065000" cy="241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FFFF00"/>
                </a:solidFill>
              </a:rPr>
              <a:t>Robot Alice </a:t>
            </a:r>
            <a:endParaRPr sz="2500" b="1">
              <a:solidFill>
                <a:srgbClr val="FFFF00"/>
              </a:solidFill>
            </a:endParaRPr>
          </a:p>
          <a:p>
            <a:pPr marL="457200" lvl="0" indent="-355600" algn="l" rtl="0">
              <a:spcBef>
                <a:spcPts val="0"/>
              </a:spcBef>
              <a:spcAft>
                <a:spcPts val="0"/>
              </a:spcAft>
              <a:buClr>
                <a:schemeClr val="lt1"/>
              </a:buClr>
              <a:buSzPts val="2000"/>
              <a:buChar char="●"/>
            </a:pPr>
            <a:r>
              <a:rPr lang="en" sz="2000" b="1">
                <a:solidFill>
                  <a:schemeClr val="lt1"/>
                </a:solidFill>
              </a:rPr>
              <a:t>Able to walk</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With a wifi function, it can notify the user's family when an emergency occurs.</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Keyboard input function</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Heartbeat dashboard</a:t>
            </a:r>
            <a:endParaRPr sz="2000" b="1">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40"/>
          <p:cNvPicPr preferRelativeResize="0"/>
          <p:nvPr/>
        </p:nvPicPr>
        <p:blipFill rotWithShape="1">
          <a:blip r:embed="rId3">
            <a:alphaModFix/>
          </a:blip>
          <a:srcRect r="8382"/>
          <a:stretch/>
        </p:blipFill>
        <p:spPr>
          <a:xfrm flipH="1">
            <a:off x="0" y="-61125"/>
            <a:ext cx="9299125" cy="6188576"/>
          </a:xfrm>
          <a:prstGeom prst="rect">
            <a:avLst/>
          </a:prstGeom>
          <a:noFill/>
          <a:ln>
            <a:noFill/>
          </a:ln>
        </p:spPr>
      </p:pic>
      <p:sp>
        <p:nvSpPr>
          <p:cNvPr id="364" name="Google Shape;364;p40"/>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365" name="Google Shape;365;p40"/>
          <p:cNvSpPr txBox="1">
            <a:spLocks noGrp="1"/>
          </p:cNvSpPr>
          <p:nvPr>
            <p:ph type="ctrTitle"/>
          </p:nvPr>
        </p:nvSpPr>
        <p:spPr>
          <a:xfrm>
            <a:off x="246375" y="114325"/>
            <a:ext cx="3778500" cy="506100"/>
          </a:xfrm>
          <a:prstGeom prst="rect">
            <a:avLst/>
          </a:prstGeom>
          <a:ln>
            <a:noFill/>
          </a:ln>
        </p:spPr>
        <p:txBody>
          <a:bodyPr spcFirstLastPara="1" wrap="square" lIns="68575" tIns="34275" rIns="68575" bIns="34275" anchor="b" anchorCtr="0">
            <a:noAutofit/>
          </a:bodyPr>
          <a:lstStyle/>
          <a:p>
            <a:pPr marL="457200" lvl="0" indent="-431800" algn="l" rtl="0">
              <a:lnSpc>
                <a:spcPct val="107916"/>
              </a:lnSpc>
              <a:spcBef>
                <a:spcPts val="0"/>
              </a:spcBef>
              <a:spcAft>
                <a:spcPts val="800"/>
              </a:spcAft>
              <a:buSzPts val="3200"/>
              <a:buFont typeface="Calibri"/>
              <a:buChar char="●"/>
            </a:pPr>
            <a:r>
              <a:rPr lang="en" sz="3200">
                <a:latin typeface="Calibri"/>
                <a:ea typeface="Calibri"/>
                <a:cs typeface="Calibri"/>
                <a:sym typeface="Calibri"/>
              </a:rPr>
              <a:t>Prototype 2</a:t>
            </a:r>
            <a:endParaRPr sz="3200">
              <a:latin typeface="Calibri"/>
              <a:ea typeface="Calibri"/>
              <a:cs typeface="Calibri"/>
              <a:sym typeface="Calibri"/>
            </a:endParaRPr>
          </a:p>
        </p:txBody>
      </p:sp>
      <p:sp>
        <p:nvSpPr>
          <p:cNvPr id="366" name="Google Shape;366;p40"/>
          <p:cNvSpPr/>
          <p:nvPr/>
        </p:nvSpPr>
        <p:spPr>
          <a:xfrm>
            <a:off x="1700900" y="1172925"/>
            <a:ext cx="7307100" cy="3216600"/>
          </a:xfrm>
          <a:prstGeom prst="roundRect">
            <a:avLst>
              <a:gd name="adj" fmla="val 16667"/>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67" name="Google Shape;367;p40"/>
          <p:cNvSpPr/>
          <p:nvPr/>
        </p:nvSpPr>
        <p:spPr>
          <a:xfrm>
            <a:off x="311700" y="876700"/>
            <a:ext cx="3909300" cy="3888000"/>
          </a:xfrm>
          <a:prstGeom prst="ellipse">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pic>
        <p:nvPicPr>
          <p:cNvPr id="368" name="Google Shape;368;p40"/>
          <p:cNvPicPr preferRelativeResize="0"/>
          <p:nvPr/>
        </p:nvPicPr>
        <p:blipFill>
          <a:blip r:embed="rId4">
            <a:alphaModFix/>
          </a:blip>
          <a:stretch>
            <a:fillRect/>
          </a:stretch>
        </p:blipFill>
        <p:spPr>
          <a:xfrm>
            <a:off x="1021427" y="1421175"/>
            <a:ext cx="2498226" cy="2815898"/>
          </a:xfrm>
          <a:prstGeom prst="rect">
            <a:avLst/>
          </a:prstGeom>
          <a:noFill/>
          <a:ln>
            <a:noFill/>
          </a:ln>
        </p:spPr>
      </p:pic>
      <p:sp>
        <p:nvSpPr>
          <p:cNvPr id="369" name="Google Shape;369;p40"/>
          <p:cNvSpPr txBox="1"/>
          <p:nvPr/>
        </p:nvSpPr>
        <p:spPr>
          <a:xfrm>
            <a:off x="4572000" y="1299600"/>
            <a:ext cx="4065000" cy="303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FFFF00"/>
                </a:solidFill>
              </a:rPr>
              <a:t>Robot Jack </a:t>
            </a:r>
            <a:endParaRPr sz="2500" b="1">
              <a:solidFill>
                <a:srgbClr val="FFFF00"/>
              </a:solidFill>
            </a:endParaRPr>
          </a:p>
          <a:p>
            <a:pPr marL="457200" lvl="0" indent="-355600" algn="l" rtl="0">
              <a:spcBef>
                <a:spcPts val="0"/>
              </a:spcBef>
              <a:spcAft>
                <a:spcPts val="0"/>
              </a:spcAft>
              <a:buClr>
                <a:schemeClr val="lt1"/>
              </a:buClr>
              <a:buSzPts val="2000"/>
              <a:buChar char="●"/>
            </a:pPr>
            <a:r>
              <a:rPr lang="en" sz="2000" b="1">
                <a:solidFill>
                  <a:schemeClr val="lt1"/>
                </a:solidFill>
              </a:rPr>
              <a:t>Highly stable when in walking</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There's a storage area in the front where users can put their stuff to do house work.</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Voice input function</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Heartbeat dashboard</a:t>
            </a:r>
            <a:endParaRPr sz="2000" b="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41"/>
          <p:cNvPicPr preferRelativeResize="0"/>
          <p:nvPr/>
        </p:nvPicPr>
        <p:blipFill>
          <a:blip r:embed="rId3">
            <a:alphaModFix/>
          </a:blip>
          <a:stretch>
            <a:fillRect/>
          </a:stretch>
        </p:blipFill>
        <p:spPr>
          <a:xfrm>
            <a:off x="-40825" y="-40200"/>
            <a:ext cx="9348100" cy="5223649"/>
          </a:xfrm>
          <a:prstGeom prst="rect">
            <a:avLst/>
          </a:prstGeom>
          <a:noFill/>
          <a:ln>
            <a:noFill/>
          </a:ln>
        </p:spPr>
      </p:pic>
      <p:sp>
        <p:nvSpPr>
          <p:cNvPr id="375" name="Google Shape;375;p4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376" name="Google Shape;376;p41"/>
          <p:cNvSpPr txBox="1">
            <a:spLocks noGrp="1"/>
          </p:cNvSpPr>
          <p:nvPr>
            <p:ph type="ctrTitle"/>
          </p:nvPr>
        </p:nvSpPr>
        <p:spPr>
          <a:xfrm>
            <a:off x="246375" y="114325"/>
            <a:ext cx="3778500" cy="506100"/>
          </a:xfrm>
          <a:prstGeom prst="rect">
            <a:avLst/>
          </a:prstGeom>
          <a:ln>
            <a:noFill/>
          </a:ln>
        </p:spPr>
        <p:txBody>
          <a:bodyPr spcFirstLastPara="1" wrap="square" lIns="68575" tIns="34275" rIns="68575" bIns="34275" anchor="b" anchorCtr="0">
            <a:noAutofit/>
          </a:bodyPr>
          <a:lstStyle/>
          <a:p>
            <a:pPr marL="457200" lvl="0" indent="-431800" algn="l" rtl="0">
              <a:lnSpc>
                <a:spcPct val="107916"/>
              </a:lnSpc>
              <a:spcBef>
                <a:spcPts val="0"/>
              </a:spcBef>
              <a:spcAft>
                <a:spcPts val="800"/>
              </a:spcAft>
              <a:buSzPts val="3200"/>
              <a:buFont typeface="Calibri"/>
              <a:buChar char="●"/>
            </a:pPr>
            <a:r>
              <a:rPr lang="en" sz="3200">
                <a:latin typeface="Calibri"/>
                <a:ea typeface="Calibri"/>
                <a:cs typeface="Calibri"/>
                <a:sym typeface="Calibri"/>
              </a:rPr>
              <a:t>Prototype 3</a:t>
            </a:r>
            <a:endParaRPr sz="3200">
              <a:latin typeface="Calibri"/>
              <a:ea typeface="Calibri"/>
              <a:cs typeface="Calibri"/>
              <a:sym typeface="Calibri"/>
            </a:endParaRPr>
          </a:p>
        </p:txBody>
      </p:sp>
      <p:sp>
        <p:nvSpPr>
          <p:cNvPr id="377" name="Google Shape;377;p41"/>
          <p:cNvSpPr/>
          <p:nvPr/>
        </p:nvSpPr>
        <p:spPr>
          <a:xfrm>
            <a:off x="1700900" y="1172925"/>
            <a:ext cx="7307100" cy="3216600"/>
          </a:xfrm>
          <a:prstGeom prst="roundRect">
            <a:avLst>
              <a:gd name="adj" fmla="val 16667"/>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78" name="Google Shape;378;p41"/>
          <p:cNvSpPr/>
          <p:nvPr/>
        </p:nvSpPr>
        <p:spPr>
          <a:xfrm>
            <a:off x="311700" y="876700"/>
            <a:ext cx="3909300" cy="3888000"/>
          </a:xfrm>
          <a:prstGeom prst="ellipse">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pic>
        <p:nvPicPr>
          <p:cNvPr id="379" name="Google Shape;379;p41"/>
          <p:cNvPicPr preferRelativeResize="0"/>
          <p:nvPr/>
        </p:nvPicPr>
        <p:blipFill>
          <a:blip r:embed="rId4">
            <a:alphaModFix/>
          </a:blip>
          <a:stretch>
            <a:fillRect/>
          </a:stretch>
        </p:blipFill>
        <p:spPr>
          <a:xfrm>
            <a:off x="591150" y="759199"/>
            <a:ext cx="2922955" cy="4348051"/>
          </a:xfrm>
          <a:prstGeom prst="rect">
            <a:avLst/>
          </a:prstGeom>
          <a:noFill/>
          <a:ln>
            <a:noFill/>
          </a:ln>
          <a:effectLst>
            <a:outerShdw blurRad="100013" dist="66675" dir="5400000" algn="bl" rotWithShape="0">
              <a:srgbClr val="000000">
                <a:alpha val="50000"/>
              </a:srgbClr>
            </a:outerShdw>
          </a:effectLst>
        </p:spPr>
      </p:pic>
      <p:sp>
        <p:nvSpPr>
          <p:cNvPr id="380" name="Google Shape;380;p41"/>
          <p:cNvSpPr txBox="1"/>
          <p:nvPr/>
        </p:nvSpPr>
        <p:spPr>
          <a:xfrm>
            <a:off x="4572000" y="1375800"/>
            <a:ext cx="4065000" cy="241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FFFF00"/>
                </a:solidFill>
              </a:rPr>
              <a:t>Robot Luka</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Allow user to personalize commands.</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Detects and responds to user emotions.</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Identifies falls and triggers emergency alerts</a:t>
            </a:r>
            <a:endParaRPr sz="2000" b="1">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42"/>
          <p:cNvPicPr preferRelativeResize="0"/>
          <p:nvPr/>
        </p:nvPicPr>
        <p:blipFill>
          <a:blip r:embed="rId3">
            <a:alphaModFix/>
          </a:blip>
          <a:stretch>
            <a:fillRect/>
          </a:stretch>
        </p:blipFill>
        <p:spPr>
          <a:xfrm>
            <a:off x="-40825" y="-40200"/>
            <a:ext cx="9348100" cy="5223649"/>
          </a:xfrm>
          <a:prstGeom prst="rect">
            <a:avLst/>
          </a:prstGeom>
          <a:noFill/>
          <a:ln>
            <a:noFill/>
          </a:ln>
        </p:spPr>
      </p:pic>
      <p:sp>
        <p:nvSpPr>
          <p:cNvPr id="386" name="Google Shape;386;p42"/>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387" name="Google Shape;387;p42"/>
          <p:cNvSpPr txBox="1">
            <a:spLocks noGrp="1"/>
          </p:cNvSpPr>
          <p:nvPr>
            <p:ph type="ctrTitle"/>
          </p:nvPr>
        </p:nvSpPr>
        <p:spPr>
          <a:xfrm>
            <a:off x="246375" y="114325"/>
            <a:ext cx="3778500" cy="506100"/>
          </a:xfrm>
          <a:prstGeom prst="rect">
            <a:avLst/>
          </a:prstGeom>
          <a:ln>
            <a:noFill/>
          </a:ln>
        </p:spPr>
        <p:txBody>
          <a:bodyPr spcFirstLastPara="1" wrap="square" lIns="68575" tIns="34275" rIns="68575" bIns="34275" anchor="b" anchorCtr="0">
            <a:noAutofit/>
          </a:bodyPr>
          <a:lstStyle/>
          <a:p>
            <a:pPr marL="457200" lvl="0" indent="-431800" algn="l" rtl="0">
              <a:lnSpc>
                <a:spcPct val="107916"/>
              </a:lnSpc>
              <a:spcBef>
                <a:spcPts val="0"/>
              </a:spcBef>
              <a:spcAft>
                <a:spcPts val="800"/>
              </a:spcAft>
              <a:buSzPts val="3200"/>
              <a:buFont typeface="Calibri"/>
              <a:buChar char="●"/>
            </a:pPr>
            <a:r>
              <a:rPr lang="en" sz="3200">
                <a:latin typeface="Calibri"/>
                <a:ea typeface="Calibri"/>
                <a:cs typeface="Calibri"/>
                <a:sym typeface="Calibri"/>
              </a:rPr>
              <a:t>Prototype 3</a:t>
            </a:r>
            <a:endParaRPr sz="3200">
              <a:latin typeface="Calibri"/>
              <a:ea typeface="Calibri"/>
              <a:cs typeface="Calibri"/>
              <a:sym typeface="Calibri"/>
            </a:endParaRPr>
          </a:p>
        </p:txBody>
      </p:sp>
      <p:sp>
        <p:nvSpPr>
          <p:cNvPr id="388" name="Google Shape;388;p42"/>
          <p:cNvSpPr/>
          <p:nvPr/>
        </p:nvSpPr>
        <p:spPr>
          <a:xfrm>
            <a:off x="1700900" y="1172925"/>
            <a:ext cx="7307100" cy="3216600"/>
          </a:xfrm>
          <a:prstGeom prst="roundRect">
            <a:avLst>
              <a:gd name="adj" fmla="val 16667"/>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89" name="Google Shape;389;p42"/>
          <p:cNvSpPr/>
          <p:nvPr/>
        </p:nvSpPr>
        <p:spPr>
          <a:xfrm>
            <a:off x="311700" y="876700"/>
            <a:ext cx="3909300" cy="3888000"/>
          </a:xfrm>
          <a:prstGeom prst="ellipse">
            <a:avLst/>
          </a:prstGeom>
          <a:solidFill>
            <a:schemeClr val="l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pic>
        <p:nvPicPr>
          <p:cNvPr id="390" name="Google Shape;390;p42"/>
          <p:cNvPicPr preferRelativeResize="0"/>
          <p:nvPr/>
        </p:nvPicPr>
        <p:blipFill>
          <a:blip r:embed="rId4">
            <a:alphaModFix/>
          </a:blip>
          <a:stretch>
            <a:fillRect/>
          </a:stretch>
        </p:blipFill>
        <p:spPr>
          <a:xfrm>
            <a:off x="724778" y="1029100"/>
            <a:ext cx="2650197" cy="4027123"/>
          </a:xfrm>
          <a:prstGeom prst="rect">
            <a:avLst/>
          </a:prstGeom>
          <a:noFill/>
          <a:ln>
            <a:noFill/>
          </a:ln>
          <a:effectLst>
            <a:outerShdw blurRad="157163" dist="85725" dir="6180000" algn="bl" rotWithShape="0">
              <a:srgbClr val="000000">
                <a:alpha val="57000"/>
              </a:srgbClr>
            </a:outerShdw>
          </a:effectLst>
        </p:spPr>
      </p:pic>
      <p:sp>
        <p:nvSpPr>
          <p:cNvPr id="391" name="Google Shape;391;p42"/>
          <p:cNvSpPr txBox="1"/>
          <p:nvPr/>
        </p:nvSpPr>
        <p:spPr>
          <a:xfrm>
            <a:off x="4572000" y="1375800"/>
            <a:ext cx="40650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FFFF00"/>
                </a:solidFill>
              </a:rPr>
              <a:t>Robot Luna</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Allow control through gestures.</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Can play board games with users.</a:t>
            </a:r>
            <a:endParaRPr sz="2000" b="1">
              <a:solidFill>
                <a:schemeClr val="lt1"/>
              </a:solidFill>
            </a:endParaRPr>
          </a:p>
          <a:p>
            <a:pPr marL="457200" lvl="0" indent="-355600" algn="l" rtl="0">
              <a:spcBef>
                <a:spcPts val="0"/>
              </a:spcBef>
              <a:spcAft>
                <a:spcPts val="0"/>
              </a:spcAft>
              <a:buClr>
                <a:schemeClr val="lt1"/>
              </a:buClr>
              <a:buSzPts val="2000"/>
              <a:buChar char="●"/>
            </a:pPr>
            <a:r>
              <a:rPr lang="en" sz="2000" b="1">
                <a:solidFill>
                  <a:schemeClr val="lt1"/>
                </a:solidFill>
              </a:rPr>
              <a:t>With longer and more flexible arms that allow it to reach objects further away.</a:t>
            </a:r>
            <a:endParaRPr sz="2000" b="1">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p:nvPr/>
        </p:nvSpPr>
        <p:spPr>
          <a:xfrm>
            <a:off x="1846625" y="1192150"/>
            <a:ext cx="7900500" cy="2354400"/>
          </a:xfrm>
          <a:prstGeom prst="roundRect">
            <a:avLst>
              <a:gd name="adj" fmla="val 16667"/>
            </a:avLst>
          </a:prstGeom>
          <a:solidFill>
            <a:srgbClr val="F3F3F3"/>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97" name="Google Shape;397;p43"/>
          <p:cNvSpPr txBox="1">
            <a:spLocks noGrp="1"/>
          </p:cNvSpPr>
          <p:nvPr>
            <p:ph type="ctrTitle"/>
          </p:nvPr>
        </p:nvSpPr>
        <p:spPr>
          <a:xfrm>
            <a:off x="1371875" y="1344550"/>
            <a:ext cx="9357300" cy="1996200"/>
          </a:xfrm>
          <a:prstGeom prst="rect">
            <a:avLst/>
          </a:prstGeom>
          <a:noFill/>
        </p:spPr>
        <p:txBody>
          <a:bodyPr spcFirstLastPara="1" wrap="square" lIns="68575" tIns="34275" rIns="68575" bIns="34275" anchor="b" anchorCtr="0">
            <a:noAutofit/>
          </a:bodyPr>
          <a:lstStyle/>
          <a:p>
            <a:pPr marL="0" lvl="0" indent="0" algn="ctr" rtl="0">
              <a:spcBef>
                <a:spcPts val="0"/>
              </a:spcBef>
              <a:spcAft>
                <a:spcPts val="0"/>
              </a:spcAft>
              <a:buSzPts val="990"/>
              <a:buNone/>
            </a:pPr>
            <a:r>
              <a:rPr lang="en" sz="4180">
                <a:solidFill>
                  <a:schemeClr val="accent1"/>
                </a:solidFill>
                <a:latin typeface="Arial"/>
                <a:ea typeface="Arial"/>
                <a:cs typeface="Arial"/>
                <a:sym typeface="Arial"/>
              </a:rPr>
              <a:t>Thank you </a:t>
            </a:r>
            <a:endParaRPr sz="4180">
              <a:solidFill>
                <a:schemeClr val="accent1"/>
              </a:solidFill>
              <a:latin typeface="Arial"/>
              <a:ea typeface="Arial"/>
              <a:cs typeface="Arial"/>
              <a:sym typeface="Arial"/>
            </a:endParaRPr>
          </a:p>
          <a:p>
            <a:pPr marL="0" lvl="0" indent="0" algn="ctr" rtl="0">
              <a:spcBef>
                <a:spcPts val="0"/>
              </a:spcBef>
              <a:spcAft>
                <a:spcPts val="0"/>
              </a:spcAft>
              <a:buSzPts val="990"/>
              <a:buNone/>
            </a:pPr>
            <a:r>
              <a:rPr lang="en" sz="4180">
                <a:solidFill>
                  <a:schemeClr val="accent1"/>
                </a:solidFill>
                <a:latin typeface="Arial"/>
                <a:ea typeface="Arial"/>
                <a:cs typeface="Arial"/>
                <a:sym typeface="Arial"/>
              </a:rPr>
              <a:t>for </a:t>
            </a:r>
            <a:endParaRPr sz="4180">
              <a:solidFill>
                <a:schemeClr val="accent1"/>
              </a:solidFill>
              <a:latin typeface="Arial"/>
              <a:ea typeface="Arial"/>
              <a:cs typeface="Arial"/>
              <a:sym typeface="Arial"/>
            </a:endParaRPr>
          </a:p>
          <a:p>
            <a:pPr marL="0" lvl="0" indent="0" algn="ctr" rtl="0">
              <a:spcBef>
                <a:spcPts val="0"/>
              </a:spcBef>
              <a:spcAft>
                <a:spcPts val="0"/>
              </a:spcAft>
              <a:buSzPts val="990"/>
              <a:buNone/>
            </a:pPr>
            <a:r>
              <a:rPr lang="en" sz="4180">
                <a:solidFill>
                  <a:schemeClr val="accent1"/>
                </a:solidFill>
                <a:latin typeface="Arial"/>
                <a:ea typeface="Arial"/>
                <a:cs typeface="Arial"/>
                <a:sym typeface="Arial"/>
              </a:rPr>
              <a:t>your listening!</a:t>
            </a:r>
            <a:endParaRPr sz="4180">
              <a:solidFill>
                <a:schemeClr val="accent1"/>
              </a:solidFill>
              <a:latin typeface="Arial"/>
              <a:ea typeface="Arial"/>
              <a:cs typeface="Arial"/>
              <a:sym typeface="Arial"/>
            </a:endParaRPr>
          </a:p>
        </p:txBody>
      </p:sp>
      <p:sp>
        <p:nvSpPr>
          <p:cNvPr id="398" name="Google Shape;398;p43"/>
          <p:cNvSpPr/>
          <p:nvPr/>
        </p:nvSpPr>
        <p:spPr>
          <a:xfrm>
            <a:off x="292875" y="916125"/>
            <a:ext cx="3168900" cy="2948100"/>
          </a:xfrm>
          <a:prstGeom prst="ellipse">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Quattrocento Sans"/>
              <a:ea typeface="Quattrocento Sans"/>
              <a:cs typeface="Quattrocento Sans"/>
              <a:sym typeface="Quattrocento Sans"/>
            </a:endParaRPr>
          </a:p>
        </p:txBody>
      </p:sp>
      <p:sp>
        <p:nvSpPr>
          <p:cNvPr id="399" name="Google Shape;399;p43"/>
          <p:cNvSpPr txBox="1">
            <a:spLocks noGrp="1"/>
          </p:cNvSpPr>
          <p:nvPr>
            <p:ph type="ctrTitle"/>
          </p:nvPr>
        </p:nvSpPr>
        <p:spPr>
          <a:xfrm>
            <a:off x="437974" y="1814390"/>
            <a:ext cx="2838000" cy="9501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SzPts val="990"/>
              <a:buNone/>
            </a:pPr>
            <a:r>
              <a:rPr lang="en" sz="3440"/>
              <a:t>EVERGREEN</a:t>
            </a:r>
            <a:endParaRPr sz="3440"/>
          </a:p>
        </p:txBody>
      </p:sp>
      <p:sp>
        <p:nvSpPr>
          <p:cNvPr id="400" name="Google Shape;400;p43"/>
          <p:cNvSpPr txBox="1">
            <a:spLocks noGrp="1"/>
          </p:cNvSpPr>
          <p:nvPr>
            <p:ph type="subTitle" idx="1"/>
          </p:nvPr>
        </p:nvSpPr>
        <p:spPr>
          <a:xfrm>
            <a:off x="437971" y="2773633"/>
            <a:ext cx="2838000" cy="366900"/>
          </a:xfrm>
          <a:prstGeom prst="rect">
            <a:avLst/>
          </a:prstGeom>
        </p:spPr>
        <p:txBody>
          <a:bodyPr spcFirstLastPara="1" wrap="square" lIns="68575" tIns="34275" rIns="68575" bIns="34275" anchor="t" anchorCtr="0">
            <a:normAutofit/>
          </a:bodyPr>
          <a:lstStyle/>
          <a:p>
            <a:pPr marL="0" lvl="0" indent="0" algn="ctr" rtl="0">
              <a:lnSpc>
                <a:spcPct val="60000"/>
              </a:lnSpc>
              <a:spcBef>
                <a:spcPts val="800"/>
              </a:spcBef>
              <a:spcAft>
                <a:spcPts val="0"/>
              </a:spcAft>
              <a:buSzPts val="789"/>
              <a:buNone/>
            </a:pPr>
            <a:r>
              <a:rPr lang="en" sz="1207">
                <a:solidFill>
                  <a:schemeClr val="accent2"/>
                </a:solidFill>
                <a:latin typeface="Times New Roman"/>
                <a:ea typeface="Times New Roman"/>
                <a:cs typeface="Times New Roman"/>
                <a:sym typeface="Times New Roman"/>
              </a:rPr>
              <a:t>Your Adaptive Healthcare Ally</a:t>
            </a:r>
            <a:endParaRPr sz="2425">
              <a:solidFill>
                <a:schemeClr val="accent2"/>
              </a:solidFill>
            </a:endParaRPr>
          </a:p>
        </p:txBody>
      </p:sp>
      <p:pic>
        <p:nvPicPr>
          <p:cNvPr id="401" name="Google Shape;401;p43"/>
          <p:cNvPicPr preferRelativeResize="0"/>
          <p:nvPr/>
        </p:nvPicPr>
        <p:blipFill>
          <a:blip r:embed="rId3">
            <a:alphaModFix/>
          </a:blip>
          <a:stretch>
            <a:fillRect/>
          </a:stretch>
        </p:blipFill>
        <p:spPr>
          <a:xfrm>
            <a:off x="1223152" y="1770866"/>
            <a:ext cx="1278636" cy="366917"/>
          </a:xfrm>
          <a:prstGeom prst="rect">
            <a:avLst/>
          </a:prstGeom>
          <a:noFill/>
          <a:ln>
            <a:noFill/>
          </a:ln>
        </p:spPr>
      </p:pic>
      <p:pic>
        <p:nvPicPr>
          <p:cNvPr id="402" name="Google Shape;402;p43"/>
          <p:cNvPicPr preferRelativeResize="0"/>
          <p:nvPr/>
        </p:nvPicPr>
        <p:blipFill>
          <a:blip r:embed="rId4">
            <a:alphaModFix/>
          </a:blip>
          <a:stretch>
            <a:fillRect/>
          </a:stretch>
        </p:blipFill>
        <p:spPr>
          <a:xfrm rot="764108">
            <a:off x="7389388" y="2905161"/>
            <a:ext cx="1536749" cy="2335178"/>
          </a:xfrm>
          <a:prstGeom prst="rect">
            <a:avLst/>
          </a:prstGeom>
          <a:noFill/>
          <a:ln>
            <a:noFill/>
          </a:ln>
          <a:effectLst>
            <a:outerShdw blurRad="157163" dist="85725" dir="6180000" algn="bl" rotWithShape="0">
              <a:srgbClr val="000000">
                <a:alpha val="57000"/>
              </a:srgbClr>
            </a:outerShdw>
          </a:effectLst>
        </p:spPr>
      </p:pic>
      <p:pic>
        <p:nvPicPr>
          <p:cNvPr id="403" name="Google Shape;403;p43"/>
          <p:cNvPicPr preferRelativeResize="0"/>
          <p:nvPr/>
        </p:nvPicPr>
        <p:blipFill>
          <a:blip r:embed="rId5">
            <a:alphaModFix/>
          </a:blip>
          <a:stretch>
            <a:fillRect/>
          </a:stretch>
        </p:blipFill>
        <p:spPr>
          <a:xfrm>
            <a:off x="2501800" y="2517372"/>
            <a:ext cx="1765401" cy="2626127"/>
          </a:xfrm>
          <a:prstGeom prst="rect">
            <a:avLst/>
          </a:prstGeom>
          <a:noFill/>
          <a:ln>
            <a:noFill/>
          </a:ln>
          <a:effectLst>
            <a:outerShdw blurRad="100013" dist="66675"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8"/>
          <p:cNvPicPr preferRelativeResize="0"/>
          <p:nvPr/>
        </p:nvPicPr>
        <p:blipFill>
          <a:blip r:embed="rId3">
            <a:alphaModFix/>
          </a:blip>
          <a:stretch>
            <a:fillRect/>
          </a:stretch>
        </p:blipFill>
        <p:spPr>
          <a:xfrm>
            <a:off x="0" y="-53125"/>
            <a:ext cx="9342063" cy="5196625"/>
          </a:xfrm>
          <a:prstGeom prst="rect">
            <a:avLst/>
          </a:prstGeom>
          <a:noFill/>
          <a:ln>
            <a:noFill/>
          </a:ln>
        </p:spPr>
      </p:pic>
      <p:sp>
        <p:nvSpPr>
          <p:cNvPr id="98" name="Google Shape;98;p18"/>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dirty="0"/>
          </a:p>
        </p:txBody>
      </p:sp>
      <p:sp>
        <p:nvSpPr>
          <p:cNvPr id="99" name="Google Shape;99;p18"/>
          <p:cNvSpPr txBox="1">
            <a:spLocks noGrp="1"/>
          </p:cNvSpPr>
          <p:nvPr>
            <p:ph type="ctrTitle"/>
          </p:nvPr>
        </p:nvSpPr>
        <p:spPr>
          <a:xfrm>
            <a:off x="246375" y="114325"/>
            <a:ext cx="3778500" cy="506100"/>
          </a:xfrm>
          <a:prstGeom prst="rect">
            <a:avLst/>
          </a:prstGeom>
          <a:ln>
            <a:noFill/>
          </a:ln>
        </p:spPr>
        <p:txBody>
          <a:bodyPr spcFirstLastPara="1" wrap="square" lIns="68575" tIns="34275" rIns="68575" bIns="34275" anchor="b" anchorCtr="0">
            <a:noAutofit/>
          </a:bodyPr>
          <a:lstStyle/>
          <a:p>
            <a:pPr marL="457200" lvl="0" indent="-419100" algn="l" rtl="0">
              <a:lnSpc>
                <a:spcPct val="107916"/>
              </a:lnSpc>
              <a:spcBef>
                <a:spcPts val="0"/>
              </a:spcBef>
              <a:spcAft>
                <a:spcPts val="800"/>
              </a:spcAft>
              <a:buSzPts val="3000"/>
              <a:buFont typeface="Calibri"/>
              <a:buChar char="●"/>
            </a:pPr>
            <a:r>
              <a:rPr lang="en" sz="3000">
                <a:latin typeface="Calibri"/>
                <a:ea typeface="Calibri"/>
                <a:cs typeface="Calibri"/>
                <a:sym typeface="Calibri"/>
              </a:rPr>
              <a:t>Goal</a:t>
            </a:r>
            <a:endParaRPr sz="3000">
              <a:latin typeface="Calibri"/>
              <a:ea typeface="Calibri"/>
              <a:cs typeface="Calibri"/>
              <a:sym typeface="Calibri"/>
            </a:endParaRPr>
          </a:p>
        </p:txBody>
      </p:sp>
      <p:sp>
        <p:nvSpPr>
          <p:cNvPr id="100" name="Google Shape;100;p18"/>
          <p:cNvSpPr/>
          <p:nvPr/>
        </p:nvSpPr>
        <p:spPr>
          <a:xfrm>
            <a:off x="400050" y="873575"/>
            <a:ext cx="8594400" cy="3576000"/>
          </a:xfrm>
          <a:prstGeom prst="wedgeRoundRectCallout">
            <a:avLst>
              <a:gd name="adj1" fmla="val 24097"/>
              <a:gd name="adj2" fmla="val -50000"/>
              <a:gd name="adj3" fmla="val 0"/>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457200" lvl="0" indent="0" algn="just" rtl="0">
              <a:lnSpc>
                <a:spcPct val="115000"/>
              </a:lnSpc>
              <a:spcBef>
                <a:spcPts val="900"/>
              </a:spcBef>
              <a:spcAft>
                <a:spcPts val="900"/>
              </a:spcAft>
              <a:buClr>
                <a:schemeClr val="dk1"/>
              </a:buClr>
              <a:buSzPts val="1100"/>
              <a:buFont typeface="Arial"/>
              <a:buNone/>
            </a:pPr>
            <a:endParaRPr/>
          </a:p>
        </p:txBody>
      </p:sp>
      <p:sp>
        <p:nvSpPr>
          <p:cNvPr id="101" name="Google Shape;101;p18"/>
          <p:cNvSpPr txBox="1"/>
          <p:nvPr/>
        </p:nvSpPr>
        <p:spPr>
          <a:xfrm>
            <a:off x="419100" y="1400798"/>
            <a:ext cx="8142600" cy="1392900"/>
          </a:xfrm>
          <a:prstGeom prst="rect">
            <a:avLst/>
          </a:prstGeom>
          <a:noFill/>
          <a:ln>
            <a:noFill/>
          </a:ln>
        </p:spPr>
        <p:txBody>
          <a:bodyPr spcFirstLastPara="1" wrap="square" lIns="91425" tIns="91425" rIns="91425" bIns="91425" anchor="t" anchorCtr="0">
            <a:spAutoFit/>
          </a:bodyPr>
          <a:lstStyle/>
          <a:p>
            <a:pPr marL="457200" lvl="0" indent="0" algn="just" rtl="0">
              <a:lnSpc>
                <a:spcPct val="115000"/>
              </a:lnSpc>
              <a:spcBef>
                <a:spcPts val="900"/>
              </a:spcBef>
              <a:spcAft>
                <a:spcPts val="0"/>
              </a:spcAft>
              <a:buNone/>
            </a:pPr>
            <a:r>
              <a:rPr lang="en" sz="2000" b="1" dirty="0">
                <a:solidFill>
                  <a:schemeClr val="lt1"/>
                </a:solidFill>
              </a:rPr>
              <a:t>Provide a versatile solution to address the unique challenges faced by </a:t>
            </a:r>
            <a:endParaRPr sz="2000" b="1" dirty="0">
              <a:solidFill>
                <a:schemeClr val="lt1"/>
              </a:solidFill>
            </a:endParaRPr>
          </a:p>
          <a:p>
            <a:pPr marL="457200" lvl="0" indent="0" algn="just" rtl="0">
              <a:lnSpc>
                <a:spcPct val="115000"/>
              </a:lnSpc>
              <a:spcBef>
                <a:spcPts val="900"/>
              </a:spcBef>
              <a:spcAft>
                <a:spcPts val="900"/>
              </a:spcAft>
              <a:buNone/>
            </a:pPr>
            <a:r>
              <a:rPr lang="en" sz="2500" b="1" dirty="0">
                <a:solidFill>
                  <a:srgbClr val="FFFF00"/>
                </a:solidFill>
              </a:rPr>
              <a:t>individuals requiring support in their daily lives.</a:t>
            </a:r>
            <a:r>
              <a:rPr lang="en" sz="1800" b="1" dirty="0">
                <a:solidFill>
                  <a:schemeClr val="lt1"/>
                </a:solidFill>
              </a:rPr>
              <a:t> </a:t>
            </a:r>
            <a:endParaRPr dirty="0"/>
          </a:p>
        </p:txBody>
      </p:sp>
      <p:sp>
        <p:nvSpPr>
          <p:cNvPr id="102" name="Google Shape;102;p18"/>
          <p:cNvSpPr txBox="1"/>
          <p:nvPr/>
        </p:nvSpPr>
        <p:spPr>
          <a:xfrm>
            <a:off x="884475" y="2837825"/>
            <a:ext cx="7592700" cy="1200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900"/>
              </a:spcBef>
              <a:spcAft>
                <a:spcPts val="900"/>
              </a:spcAft>
              <a:buNone/>
            </a:pPr>
            <a:r>
              <a:rPr lang="en" sz="2000" b="1" dirty="0">
                <a:solidFill>
                  <a:schemeClr val="lt1"/>
                </a:solidFill>
              </a:rPr>
              <a:t>Such as medication management</a:t>
            </a:r>
            <a:r>
              <a:rPr lang="en" sz="2000" b="1" i="1" dirty="0">
                <a:solidFill>
                  <a:schemeClr val="lt1"/>
                </a:solidFill>
              </a:rPr>
              <a:t>,</a:t>
            </a:r>
            <a:r>
              <a:rPr lang="en" sz="2000" b="1" dirty="0">
                <a:solidFill>
                  <a:schemeClr val="lt1"/>
                </a:solidFill>
              </a:rPr>
              <a:t> mobility assistance, vital signs monitoring, companionship, and an emergency notification system.</a:t>
            </a:r>
            <a:endParaRPr sz="2000" b="1"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9"/>
          <p:cNvPicPr preferRelativeResize="0"/>
          <p:nvPr/>
        </p:nvPicPr>
        <p:blipFill>
          <a:blip r:embed="rId3">
            <a:alphaModFix/>
          </a:blip>
          <a:stretch>
            <a:fillRect/>
          </a:stretch>
        </p:blipFill>
        <p:spPr>
          <a:xfrm>
            <a:off x="-40825" y="-57125"/>
            <a:ext cx="9364450" cy="6139575"/>
          </a:xfrm>
          <a:prstGeom prst="rect">
            <a:avLst/>
          </a:prstGeom>
          <a:noFill/>
          <a:ln>
            <a:noFill/>
          </a:ln>
        </p:spPr>
      </p:pic>
      <p:sp>
        <p:nvSpPr>
          <p:cNvPr id="108" name="Google Shape;108;p19"/>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109" name="Google Shape;109;p19"/>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110" name="Google Shape;110;p19"/>
          <p:cNvSpPr txBox="1">
            <a:spLocks noGrp="1"/>
          </p:cNvSpPr>
          <p:nvPr>
            <p:ph type="ctrTitle"/>
          </p:nvPr>
        </p:nvSpPr>
        <p:spPr>
          <a:xfrm>
            <a:off x="246375" y="114325"/>
            <a:ext cx="5252400" cy="506100"/>
          </a:xfrm>
          <a:prstGeom prst="rect">
            <a:avLst/>
          </a:prstGeom>
          <a:ln>
            <a:noFill/>
          </a:ln>
        </p:spPr>
        <p:txBody>
          <a:bodyPr spcFirstLastPara="1" wrap="square" lIns="68575" tIns="34275" rIns="68575" bIns="34275" anchor="b" anchorCtr="0">
            <a:noAutofit/>
          </a:bodyPr>
          <a:lstStyle/>
          <a:p>
            <a:pPr marL="457200" lvl="0" indent="-419100" algn="l" rtl="0">
              <a:lnSpc>
                <a:spcPct val="107916"/>
              </a:lnSpc>
              <a:spcBef>
                <a:spcPts val="0"/>
              </a:spcBef>
              <a:spcAft>
                <a:spcPts val="800"/>
              </a:spcAft>
              <a:buSzPts val="3000"/>
              <a:buFont typeface="Calibri"/>
              <a:buChar char="●"/>
            </a:pPr>
            <a:r>
              <a:rPr lang="en" sz="3000">
                <a:latin typeface="Calibri"/>
                <a:ea typeface="Calibri"/>
                <a:cs typeface="Calibri"/>
                <a:sym typeface="Calibri"/>
              </a:rPr>
              <a:t>Persona 1 &amp; User Stories</a:t>
            </a:r>
            <a:endParaRPr sz="3000">
              <a:latin typeface="Calibri"/>
              <a:ea typeface="Calibri"/>
              <a:cs typeface="Calibri"/>
              <a:sym typeface="Calibri"/>
            </a:endParaRPr>
          </a:p>
        </p:txBody>
      </p:sp>
      <p:sp>
        <p:nvSpPr>
          <p:cNvPr id="111" name="Google Shape;111;p19"/>
          <p:cNvSpPr/>
          <p:nvPr/>
        </p:nvSpPr>
        <p:spPr>
          <a:xfrm>
            <a:off x="187775" y="1004200"/>
            <a:ext cx="8873100" cy="4011000"/>
          </a:xfrm>
          <a:prstGeom prst="round2DiagRect">
            <a:avLst>
              <a:gd name="adj1" fmla="val 16667"/>
              <a:gd name="adj2" fmla="val 0"/>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112" name="Google Shape;112;p19"/>
          <p:cNvSpPr txBox="1"/>
          <p:nvPr/>
        </p:nvSpPr>
        <p:spPr>
          <a:xfrm>
            <a:off x="2895600" y="1270900"/>
            <a:ext cx="5867400" cy="3689100"/>
          </a:xfrm>
          <a:prstGeom prst="rect">
            <a:avLst/>
          </a:prstGeom>
          <a:noFill/>
          <a:ln>
            <a:noFill/>
          </a:ln>
        </p:spPr>
        <p:txBody>
          <a:bodyPr spcFirstLastPara="1" wrap="square" lIns="91425" tIns="91425" rIns="91425" bIns="91425" anchor="t" anchorCtr="0">
            <a:spAutoFit/>
          </a:bodyPr>
          <a:lstStyle/>
          <a:p>
            <a:pPr marL="171450" lvl="0" indent="0" algn="l" rtl="0">
              <a:lnSpc>
                <a:spcPct val="107916"/>
              </a:lnSpc>
              <a:spcBef>
                <a:spcPts val="0"/>
              </a:spcBef>
              <a:spcAft>
                <a:spcPts val="0"/>
              </a:spcAft>
              <a:buNone/>
            </a:pPr>
            <a:r>
              <a:rPr lang="en" sz="2800" b="1">
                <a:solidFill>
                  <a:srgbClr val="FFFF00"/>
                </a:solidFill>
              </a:rPr>
              <a:t>Mr. Jeremy Jack, Snyder</a:t>
            </a:r>
            <a:endParaRPr sz="2800" b="1">
              <a:solidFill>
                <a:srgbClr val="FFFF00"/>
              </a:solidFill>
            </a:endParaRPr>
          </a:p>
          <a:p>
            <a:pPr marL="171450" lvl="0" indent="0" algn="l" rtl="0">
              <a:lnSpc>
                <a:spcPct val="107916"/>
              </a:lnSpc>
              <a:spcBef>
                <a:spcPts val="800"/>
              </a:spcBef>
              <a:spcAft>
                <a:spcPts val="0"/>
              </a:spcAft>
              <a:buNone/>
            </a:pPr>
            <a:r>
              <a:rPr lang="en" sz="1500" b="1">
                <a:solidFill>
                  <a:schemeClr val="lt1"/>
                </a:solidFill>
              </a:rPr>
              <a:t>• Job Title: Student</a:t>
            </a:r>
            <a:endParaRPr sz="15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Age: 21 years old</a:t>
            </a:r>
            <a:endParaRPr sz="15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Ethnicity: American</a:t>
            </a:r>
            <a:endParaRPr sz="1500" b="1">
              <a:solidFill>
                <a:schemeClr val="lt1"/>
              </a:solidFill>
            </a:endParaRPr>
          </a:p>
          <a:p>
            <a:pPr marL="171450" lvl="0" indent="0" algn="l" rtl="0">
              <a:lnSpc>
                <a:spcPct val="107916"/>
              </a:lnSpc>
              <a:spcBef>
                <a:spcPts val="800"/>
              </a:spcBef>
              <a:spcAft>
                <a:spcPts val="0"/>
              </a:spcAft>
              <a:buNone/>
            </a:pPr>
            <a:endParaRPr sz="7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a:t>
            </a:r>
            <a:r>
              <a:rPr lang="en" sz="2000" b="1">
                <a:solidFill>
                  <a:schemeClr val="lt1"/>
                </a:solidFill>
              </a:rPr>
              <a:t>Goals and Tasks</a:t>
            </a:r>
            <a:r>
              <a:rPr lang="en" sz="1500" b="1">
                <a:solidFill>
                  <a:schemeClr val="lt1"/>
                </a:solidFill>
              </a:rPr>
              <a:t>: </a:t>
            </a:r>
            <a:endParaRPr sz="1500" b="1">
              <a:solidFill>
                <a:schemeClr val="lt1"/>
              </a:solidFill>
            </a:endParaRPr>
          </a:p>
          <a:p>
            <a:pPr marL="457200" lvl="0" indent="-323850" algn="l" rtl="0">
              <a:lnSpc>
                <a:spcPct val="107916"/>
              </a:lnSpc>
              <a:spcBef>
                <a:spcPts val="800"/>
              </a:spcBef>
              <a:spcAft>
                <a:spcPts val="0"/>
              </a:spcAft>
              <a:buClr>
                <a:schemeClr val="lt1"/>
              </a:buClr>
              <a:buSzPts val="1500"/>
              <a:buAutoNum type="arabicPeriod"/>
            </a:pPr>
            <a:r>
              <a:rPr lang="en" sz="1500" b="1">
                <a:solidFill>
                  <a:schemeClr val="lt1"/>
                </a:solidFill>
              </a:rPr>
              <a:t>Recovery Support: Assist Jeremy in his physical therapy exercises and routines. </a:t>
            </a:r>
            <a:endParaRPr sz="1500" b="1">
              <a:solidFill>
                <a:schemeClr val="lt1"/>
              </a:solidFill>
            </a:endParaRPr>
          </a:p>
          <a:p>
            <a:pPr marL="457200" lvl="0" indent="-323850" algn="l" rtl="0">
              <a:lnSpc>
                <a:spcPct val="107916"/>
              </a:lnSpc>
              <a:spcBef>
                <a:spcPts val="0"/>
              </a:spcBef>
              <a:spcAft>
                <a:spcPts val="0"/>
              </a:spcAft>
              <a:buClr>
                <a:schemeClr val="lt1"/>
              </a:buClr>
              <a:buSzPts val="1500"/>
              <a:buAutoNum type="arabicPeriod"/>
            </a:pPr>
            <a:r>
              <a:rPr lang="en" sz="1500" b="1">
                <a:solidFill>
                  <a:schemeClr val="lt1"/>
                </a:solidFill>
              </a:rPr>
              <a:t>Social Interaction: Engaging in meaningful conversations, providing emotional support, and combating feelings of isolation.</a:t>
            </a:r>
            <a:endParaRPr sz="1800" b="1">
              <a:solidFill>
                <a:schemeClr val="lt1"/>
              </a:solidFill>
            </a:endParaRPr>
          </a:p>
        </p:txBody>
      </p:sp>
      <p:sp>
        <p:nvSpPr>
          <p:cNvPr id="113" name="Google Shape;113;p19"/>
          <p:cNvSpPr/>
          <p:nvPr/>
        </p:nvSpPr>
        <p:spPr>
          <a:xfrm>
            <a:off x="3061625" y="2996313"/>
            <a:ext cx="5453700" cy="32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pic>
        <p:nvPicPr>
          <p:cNvPr id="114" name="Google Shape;114;p19"/>
          <p:cNvPicPr preferRelativeResize="0"/>
          <p:nvPr/>
        </p:nvPicPr>
        <p:blipFill>
          <a:blip r:embed="rId4">
            <a:alphaModFix/>
          </a:blip>
          <a:stretch>
            <a:fillRect/>
          </a:stretch>
        </p:blipFill>
        <p:spPr>
          <a:xfrm>
            <a:off x="6066175" y="2041075"/>
            <a:ext cx="2155507" cy="572650"/>
          </a:xfrm>
          <a:prstGeom prst="rect">
            <a:avLst/>
          </a:prstGeom>
          <a:noFill/>
          <a:ln>
            <a:noFill/>
          </a:ln>
        </p:spPr>
      </p:pic>
      <p:pic>
        <p:nvPicPr>
          <p:cNvPr id="115" name="Google Shape;115;p19"/>
          <p:cNvPicPr preferRelativeResize="0"/>
          <p:nvPr/>
        </p:nvPicPr>
        <p:blipFill>
          <a:blip r:embed="rId5">
            <a:alphaModFix/>
          </a:blip>
          <a:stretch>
            <a:fillRect/>
          </a:stretch>
        </p:blipFill>
        <p:spPr>
          <a:xfrm>
            <a:off x="704525" y="1651225"/>
            <a:ext cx="1981200" cy="261937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0"/>
          <p:cNvPicPr preferRelativeResize="0"/>
          <p:nvPr/>
        </p:nvPicPr>
        <p:blipFill>
          <a:blip r:embed="rId3">
            <a:alphaModFix/>
          </a:blip>
          <a:stretch>
            <a:fillRect/>
          </a:stretch>
        </p:blipFill>
        <p:spPr>
          <a:xfrm>
            <a:off x="-40825" y="-57125"/>
            <a:ext cx="9364450" cy="6139575"/>
          </a:xfrm>
          <a:prstGeom prst="rect">
            <a:avLst/>
          </a:prstGeom>
          <a:noFill/>
          <a:ln>
            <a:noFill/>
          </a:ln>
        </p:spPr>
      </p:pic>
      <p:sp>
        <p:nvSpPr>
          <p:cNvPr id="121" name="Google Shape;121;p20"/>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122" name="Google Shape;122;p20"/>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123" name="Google Shape;123;p20"/>
          <p:cNvSpPr txBox="1">
            <a:spLocks noGrp="1"/>
          </p:cNvSpPr>
          <p:nvPr>
            <p:ph type="ctrTitle"/>
          </p:nvPr>
        </p:nvSpPr>
        <p:spPr>
          <a:xfrm>
            <a:off x="246375" y="114325"/>
            <a:ext cx="5252400" cy="506100"/>
          </a:xfrm>
          <a:prstGeom prst="rect">
            <a:avLst/>
          </a:prstGeom>
          <a:ln>
            <a:noFill/>
          </a:ln>
        </p:spPr>
        <p:txBody>
          <a:bodyPr spcFirstLastPara="1" wrap="square" lIns="68575" tIns="34275" rIns="68575" bIns="34275" anchor="b" anchorCtr="0">
            <a:noAutofit/>
          </a:bodyPr>
          <a:lstStyle/>
          <a:p>
            <a:pPr marL="457200" lvl="0" indent="-419100" algn="l" rtl="0">
              <a:lnSpc>
                <a:spcPct val="107916"/>
              </a:lnSpc>
              <a:spcBef>
                <a:spcPts val="0"/>
              </a:spcBef>
              <a:spcAft>
                <a:spcPts val="800"/>
              </a:spcAft>
              <a:buSzPts val="3000"/>
              <a:buFont typeface="Calibri"/>
              <a:buChar char="●"/>
            </a:pPr>
            <a:r>
              <a:rPr lang="en" sz="3000">
                <a:latin typeface="Calibri"/>
                <a:ea typeface="Calibri"/>
                <a:cs typeface="Calibri"/>
                <a:sym typeface="Calibri"/>
              </a:rPr>
              <a:t>Persona 1 &amp; User Stories</a:t>
            </a:r>
            <a:endParaRPr sz="3000">
              <a:latin typeface="Calibri"/>
              <a:ea typeface="Calibri"/>
              <a:cs typeface="Calibri"/>
              <a:sym typeface="Calibri"/>
            </a:endParaRPr>
          </a:p>
        </p:txBody>
      </p:sp>
      <p:sp>
        <p:nvSpPr>
          <p:cNvPr id="124" name="Google Shape;124;p20"/>
          <p:cNvSpPr/>
          <p:nvPr/>
        </p:nvSpPr>
        <p:spPr>
          <a:xfrm>
            <a:off x="187775" y="1004200"/>
            <a:ext cx="8873100" cy="3910800"/>
          </a:xfrm>
          <a:prstGeom prst="round2DiagRect">
            <a:avLst>
              <a:gd name="adj1" fmla="val 16667"/>
              <a:gd name="adj2" fmla="val 0"/>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pic>
        <p:nvPicPr>
          <p:cNvPr id="125" name="Google Shape;125;p20"/>
          <p:cNvPicPr preferRelativeResize="0"/>
          <p:nvPr/>
        </p:nvPicPr>
        <p:blipFill>
          <a:blip r:embed="rId4">
            <a:alphaModFix/>
          </a:blip>
          <a:stretch>
            <a:fillRect/>
          </a:stretch>
        </p:blipFill>
        <p:spPr>
          <a:xfrm>
            <a:off x="601450" y="1658775"/>
            <a:ext cx="1981200" cy="2400300"/>
          </a:xfrm>
          <a:prstGeom prst="rect">
            <a:avLst/>
          </a:prstGeom>
          <a:noFill/>
          <a:ln w="9525" cap="flat" cmpd="sng">
            <a:solidFill>
              <a:schemeClr val="lt1"/>
            </a:solidFill>
            <a:prstDash val="solid"/>
            <a:round/>
            <a:headEnd type="none" w="sm" len="sm"/>
            <a:tailEnd type="none" w="sm" len="sm"/>
          </a:ln>
        </p:spPr>
      </p:pic>
      <p:sp>
        <p:nvSpPr>
          <p:cNvPr id="126" name="Google Shape;126;p20"/>
          <p:cNvSpPr txBox="1"/>
          <p:nvPr/>
        </p:nvSpPr>
        <p:spPr>
          <a:xfrm>
            <a:off x="2895600" y="1270900"/>
            <a:ext cx="5867400" cy="3439800"/>
          </a:xfrm>
          <a:prstGeom prst="rect">
            <a:avLst/>
          </a:prstGeom>
          <a:noFill/>
          <a:ln>
            <a:noFill/>
          </a:ln>
        </p:spPr>
        <p:txBody>
          <a:bodyPr spcFirstLastPara="1" wrap="square" lIns="91425" tIns="91425" rIns="91425" bIns="91425" anchor="t" anchorCtr="0">
            <a:spAutoFit/>
          </a:bodyPr>
          <a:lstStyle/>
          <a:p>
            <a:pPr marL="171450" lvl="0" indent="0" algn="l" rtl="0">
              <a:lnSpc>
                <a:spcPct val="107916"/>
              </a:lnSpc>
              <a:spcBef>
                <a:spcPts val="0"/>
              </a:spcBef>
              <a:spcAft>
                <a:spcPts val="0"/>
              </a:spcAft>
              <a:buNone/>
            </a:pPr>
            <a:r>
              <a:rPr lang="en" sz="2800" b="1">
                <a:solidFill>
                  <a:srgbClr val="FFFF00"/>
                </a:solidFill>
              </a:rPr>
              <a:t>Mr. Michael James, Anderson</a:t>
            </a:r>
            <a:endParaRPr sz="2800" b="1">
              <a:solidFill>
                <a:srgbClr val="FFFF00"/>
              </a:solidFill>
            </a:endParaRPr>
          </a:p>
          <a:p>
            <a:pPr marL="171450" lvl="0" indent="0" algn="l" rtl="0">
              <a:lnSpc>
                <a:spcPct val="107916"/>
              </a:lnSpc>
              <a:spcBef>
                <a:spcPts val="800"/>
              </a:spcBef>
              <a:spcAft>
                <a:spcPts val="0"/>
              </a:spcAft>
              <a:buNone/>
            </a:pPr>
            <a:r>
              <a:rPr lang="en" sz="1500" b="1">
                <a:solidFill>
                  <a:schemeClr val="lt1"/>
                </a:solidFill>
              </a:rPr>
              <a:t>• Job Title: Former FBI</a:t>
            </a:r>
            <a:endParaRPr sz="15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Age: 76 years old</a:t>
            </a:r>
            <a:endParaRPr sz="15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Ethnicity: American</a:t>
            </a:r>
            <a:endParaRPr sz="1500" b="1">
              <a:solidFill>
                <a:schemeClr val="lt1"/>
              </a:solidFill>
            </a:endParaRPr>
          </a:p>
          <a:p>
            <a:pPr marL="171450" lvl="0" indent="0" algn="l" rtl="0">
              <a:lnSpc>
                <a:spcPct val="107916"/>
              </a:lnSpc>
              <a:spcBef>
                <a:spcPts val="800"/>
              </a:spcBef>
              <a:spcAft>
                <a:spcPts val="0"/>
              </a:spcAft>
              <a:buNone/>
            </a:pPr>
            <a:endParaRPr sz="7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a:t>
            </a:r>
            <a:r>
              <a:rPr lang="en" sz="2000" b="1">
                <a:solidFill>
                  <a:schemeClr val="lt1"/>
                </a:solidFill>
              </a:rPr>
              <a:t>Goals and Tasks</a:t>
            </a:r>
            <a:r>
              <a:rPr lang="en" sz="1500" b="1">
                <a:solidFill>
                  <a:schemeClr val="lt1"/>
                </a:solidFill>
              </a:rPr>
              <a:t>: </a:t>
            </a:r>
            <a:endParaRPr sz="1500" b="1">
              <a:solidFill>
                <a:schemeClr val="lt1"/>
              </a:solidFill>
            </a:endParaRPr>
          </a:p>
          <a:p>
            <a:pPr marL="457200" lvl="0" indent="-323850" algn="l" rtl="0">
              <a:lnSpc>
                <a:spcPct val="107916"/>
              </a:lnSpc>
              <a:spcBef>
                <a:spcPts val="800"/>
              </a:spcBef>
              <a:spcAft>
                <a:spcPts val="0"/>
              </a:spcAft>
              <a:buClr>
                <a:schemeClr val="lt1"/>
              </a:buClr>
              <a:buSzPts val="1500"/>
              <a:buAutoNum type="arabicPeriod"/>
            </a:pPr>
            <a:r>
              <a:rPr lang="en" sz="1500" b="1">
                <a:solidFill>
                  <a:schemeClr val="lt1"/>
                </a:solidFill>
              </a:rPr>
              <a:t>To help him with his joint Rehabilitation.</a:t>
            </a:r>
            <a:endParaRPr sz="1500" b="1">
              <a:solidFill>
                <a:schemeClr val="lt1"/>
              </a:solidFill>
            </a:endParaRPr>
          </a:p>
          <a:p>
            <a:pPr marL="457200" lvl="0" indent="-323850" algn="l" rtl="0">
              <a:lnSpc>
                <a:spcPct val="107916"/>
              </a:lnSpc>
              <a:spcBef>
                <a:spcPts val="0"/>
              </a:spcBef>
              <a:spcAft>
                <a:spcPts val="0"/>
              </a:spcAft>
              <a:buClr>
                <a:schemeClr val="lt1"/>
              </a:buClr>
              <a:buSzPts val="1500"/>
              <a:buAutoNum type="arabicPeriod"/>
            </a:pPr>
            <a:r>
              <a:rPr lang="en" sz="1500" b="1">
                <a:solidFill>
                  <a:schemeClr val="lt1"/>
                </a:solidFill>
              </a:rPr>
              <a:t>To assist him, make an appointment to his family doctor and let the doctor come to his home.</a:t>
            </a:r>
            <a:endParaRPr sz="1500" b="1">
              <a:solidFill>
                <a:schemeClr val="lt1"/>
              </a:solidFill>
            </a:endParaRPr>
          </a:p>
          <a:p>
            <a:pPr marL="457200" lvl="0" indent="-323850" algn="l" rtl="0">
              <a:lnSpc>
                <a:spcPct val="107916"/>
              </a:lnSpc>
              <a:spcBef>
                <a:spcPts val="0"/>
              </a:spcBef>
              <a:spcAft>
                <a:spcPts val="0"/>
              </a:spcAft>
              <a:buClr>
                <a:schemeClr val="lt1"/>
              </a:buClr>
              <a:buSzPts val="1500"/>
              <a:buAutoNum type="arabicPeriod"/>
            </a:pPr>
            <a:r>
              <a:rPr lang="en" sz="1500" b="1">
                <a:solidFill>
                  <a:schemeClr val="lt1"/>
                </a:solidFill>
              </a:rPr>
              <a:t>Chatting and talking with him.</a:t>
            </a:r>
            <a:endParaRPr sz="1800" b="1">
              <a:solidFill>
                <a:schemeClr val="lt1"/>
              </a:solidFill>
            </a:endParaRPr>
          </a:p>
        </p:txBody>
      </p:sp>
      <p:sp>
        <p:nvSpPr>
          <p:cNvPr id="127" name="Google Shape;127;p20"/>
          <p:cNvSpPr/>
          <p:nvPr/>
        </p:nvSpPr>
        <p:spPr>
          <a:xfrm>
            <a:off x="3061625" y="2996313"/>
            <a:ext cx="5453700" cy="32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pic>
        <p:nvPicPr>
          <p:cNvPr id="128" name="Google Shape;128;p20"/>
          <p:cNvPicPr preferRelativeResize="0"/>
          <p:nvPr/>
        </p:nvPicPr>
        <p:blipFill>
          <a:blip r:embed="rId5">
            <a:alphaModFix/>
          </a:blip>
          <a:stretch>
            <a:fillRect/>
          </a:stretch>
        </p:blipFill>
        <p:spPr>
          <a:xfrm>
            <a:off x="6066175" y="2041075"/>
            <a:ext cx="2155507" cy="572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1"/>
          <p:cNvPicPr preferRelativeResize="0"/>
          <p:nvPr/>
        </p:nvPicPr>
        <p:blipFill>
          <a:blip r:embed="rId3">
            <a:alphaModFix/>
          </a:blip>
          <a:stretch>
            <a:fillRect/>
          </a:stretch>
        </p:blipFill>
        <p:spPr>
          <a:xfrm>
            <a:off x="-40825" y="-57125"/>
            <a:ext cx="9364450" cy="6139575"/>
          </a:xfrm>
          <a:prstGeom prst="rect">
            <a:avLst/>
          </a:prstGeom>
          <a:noFill/>
          <a:ln>
            <a:noFill/>
          </a:ln>
        </p:spPr>
      </p:pic>
      <p:sp>
        <p:nvSpPr>
          <p:cNvPr id="134" name="Google Shape;134;p2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135" name="Google Shape;135;p2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136" name="Google Shape;136;p21"/>
          <p:cNvSpPr txBox="1">
            <a:spLocks noGrp="1"/>
          </p:cNvSpPr>
          <p:nvPr>
            <p:ph type="ctrTitle"/>
          </p:nvPr>
        </p:nvSpPr>
        <p:spPr>
          <a:xfrm>
            <a:off x="246375" y="114325"/>
            <a:ext cx="5529900" cy="506100"/>
          </a:xfrm>
          <a:prstGeom prst="rect">
            <a:avLst/>
          </a:prstGeom>
          <a:ln>
            <a:noFill/>
          </a:ln>
        </p:spPr>
        <p:txBody>
          <a:bodyPr spcFirstLastPara="1" wrap="square" lIns="68575" tIns="34275" rIns="68575" bIns="34275" anchor="b" anchorCtr="0">
            <a:normAutofit fontScale="90000"/>
          </a:bodyPr>
          <a:lstStyle/>
          <a:p>
            <a:pPr marL="457200" lvl="0" indent="-388620" algn="l" rtl="0">
              <a:lnSpc>
                <a:spcPct val="107916"/>
              </a:lnSpc>
              <a:spcBef>
                <a:spcPts val="0"/>
              </a:spcBef>
              <a:spcAft>
                <a:spcPts val="800"/>
              </a:spcAft>
              <a:buSzPct val="100000"/>
              <a:buFont typeface="Calibri"/>
              <a:buChar char="●"/>
            </a:pPr>
            <a:r>
              <a:rPr lang="en" sz="2800">
                <a:latin typeface="Calibri"/>
                <a:ea typeface="Calibri"/>
                <a:cs typeface="Calibri"/>
                <a:sym typeface="Calibri"/>
              </a:rPr>
              <a:t>Persona 2 </a:t>
            </a:r>
            <a:r>
              <a:rPr lang="en" sz="3000">
                <a:latin typeface="Calibri"/>
                <a:ea typeface="Calibri"/>
                <a:cs typeface="Calibri"/>
                <a:sym typeface="Calibri"/>
              </a:rPr>
              <a:t>&amp; User Stories</a:t>
            </a:r>
            <a:endParaRPr sz="2800">
              <a:latin typeface="Calibri"/>
              <a:ea typeface="Calibri"/>
              <a:cs typeface="Calibri"/>
              <a:sym typeface="Calibri"/>
            </a:endParaRPr>
          </a:p>
        </p:txBody>
      </p:sp>
      <p:sp>
        <p:nvSpPr>
          <p:cNvPr id="137" name="Google Shape;137;p21"/>
          <p:cNvSpPr/>
          <p:nvPr/>
        </p:nvSpPr>
        <p:spPr>
          <a:xfrm>
            <a:off x="187775" y="1085850"/>
            <a:ext cx="8873100" cy="3641400"/>
          </a:xfrm>
          <a:prstGeom prst="round2DiagRect">
            <a:avLst>
              <a:gd name="adj1" fmla="val 16667"/>
              <a:gd name="adj2" fmla="val 0"/>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138" name="Google Shape;138;p21"/>
          <p:cNvSpPr txBox="1"/>
          <p:nvPr/>
        </p:nvSpPr>
        <p:spPr>
          <a:xfrm>
            <a:off x="2971800" y="1194700"/>
            <a:ext cx="6705600" cy="3439800"/>
          </a:xfrm>
          <a:prstGeom prst="rect">
            <a:avLst/>
          </a:prstGeom>
          <a:noFill/>
          <a:ln>
            <a:noFill/>
          </a:ln>
        </p:spPr>
        <p:txBody>
          <a:bodyPr spcFirstLastPara="1" wrap="square" lIns="91425" tIns="91425" rIns="91425" bIns="91425" anchor="t" anchorCtr="0">
            <a:spAutoFit/>
          </a:bodyPr>
          <a:lstStyle/>
          <a:p>
            <a:pPr marL="171450" lvl="0" indent="0" algn="l" rtl="0">
              <a:lnSpc>
                <a:spcPct val="107916"/>
              </a:lnSpc>
              <a:spcBef>
                <a:spcPts val="0"/>
              </a:spcBef>
              <a:spcAft>
                <a:spcPts val="0"/>
              </a:spcAft>
              <a:buNone/>
            </a:pPr>
            <a:r>
              <a:rPr lang="en" sz="2800" b="1">
                <a:solidFill>
                  <a:srgbClr val="FFFF00"/>
                </a:solidFill>
              </a:rPr>
              <a:t>Ms. Wei, Li</a:t>
            </a:r>
            <a:endParaRPr sz="2800" b="1">
              <a:solidFill>
                <a:srgbClr val="FFFF00"/>
              </a:solidFill>
            </a:endParaRPr>
          </a:p>
          <a:p>
            <a:pPr marL="171450" lvl="0" indent="0" algn="l" rtl="0">
              <a:lnSpc>
                <a:spcPct val="107916"/>
              </a:lnSpc>
              <a:spcBef>
                <a:spcPts val="800"/>
              </a:spcBef>
              <a:spcAft>
                <a:spcPts val="0"/>
              </a:spcAft>
              <a:buNone/>
            </a:pPr>
            <a:r>
              <a:rPr lang="en" sz="1500" b="1">
                <a:solidFill>
                  <a:schemeClr val="lt1"/>
                </a:solidFill>
              </a:rPr>
              <a:t>• Job Title: Housewife </a:t>
            </a:r>
            <a:endParaRPr sz="15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Age: 86 years old </a:t>
            </a:r>
            <a:endParaRPr sz="15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Ethnicity: Asia American</a:t>
            </a:r>
            <a:endParaRPr sz="1500" b="1">
              <a:solidFill>
                <a:schemeClr val="lt1"/>
              </a:solidFill>
            </a:endParaRPr>
          </a:p>
          <a:p>
            <a:pPr marL="171450" lvl="0" indent="0" algn="l" rtl="0">
              <a:lnSpc>
                <a:spcPct val="107916"/>
              </a:lnSpc>
              <a:spcBef>
                <a:spcPts val="800"/>
              </a:spcBef>
              <a:spcAft>
                <a:spcPts val="0"/>
              </a:spcAft>
              <a:buNone/>
            </a:pPr>
            <a:endParaRPr sz="7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a:t>
            </a:r>
            <a:r>
              <a:rPr lang="en" sz="2000" b="1">
                <a:solidFill>
                  <a:schemeClr val="lt1"/>
                </a:solidFill>
              </a:rPr>
              <a:t>Goals and Tasks</a:t>
            </a:r>
            <a:r>
              <a:rPr lang="en" sz="1500" b="1">
                <a:solidFill>
                  <a:schemeClr val="lt1"/>
                </a:solidFill>
              </a:rPr>
              <a:t>: </a:t>
            </a:r>
            <a:endParaRPr sz="1500" b="1">
              <a:solidFill>
                <a:schemeClr val="lt1"/>
              </a:solidFill>
            </a:endParaRPr>
          </a:p>
          <a:p>
            <a:pPr marL="457200" lvl="0" indent="-323850" algn="l" rtl="0">
              <a:lnSpc>
                <a:spcPct val="107916"/>
              </a:lnSpc>
              <a:spcBef>
                <a:spcPts val="800"/>
              </a:spcBef>
              <a:spcAft>
                <a:spcPts val="0"/>
              </a:spcAft>
              <a:buClr>
                <a:schemeClr val="lt1"/>
              </a:buClr>
              <a:buSzPts val="1500"/>
              <a:buAutoNum type="arabicPeriod"/>
            </a:pPr>
            <a:r>
              <a:rPr lang="en" sz="1500" b="1">
                <a:solidFill>
                  <a:schemeClr val="lt1"/>
                </a:solidFill>
              </a:rPr>
              <a:t>Chatting and talking with her in Chinese. </a:t>
            </a:r>
            <a:endParaRPr sz="1500" b="1">
              <a:solidFill>
                <a:schemeClr val="lt1"/>
              </a:solidFill>
            </a:endParaRPr>
          </a:p>
          <a:p>
            <a:pPr marL="457200" lvl="0" indent="-323850" algn="l" rtl="0">
              <a:lnSpc>
                <a:spcPct val="107916"/>
              </a:lnSpc>
              <a:spcBef>
                <a:spcPts val="0"/>
              </a:spcBef>
              <a:spcAft>
                <a:spcPts val="0"/>
              </a:spcAft>
              <a:buClr>
                <a:schemeClr val="lt1"/>
              </a:buClr>
              <a:buSzPts val="1500"/>
              <a:buAutoNum type="arabicPeriod"/>
            </a:pPr>
            <a:r>
              <a:rPr lang="en" sz="1500" b="1">
                <a:solidFill>
                  <a:schemeClr val="lt1"/>
                </a:solidFill>
              </a:rPr>
              <a:t>Keeping her company </a:t>
            </a:r>
            <a:endParaRPr sz="1500" b="1">
              <a:solidFill>
                <a:schemeClr val="lt1"/>
              </a:solidFill>
            </a:endParaRPr>
          </a:p>
          <a:p>
            <a:pPr marL="457200" lvl="0" indent="-323850" algn="l" rtl="0">
              <a:lnSpc>
                <a:spcPct val="107916"/>
              </a:lnSpc>
              <a:spcBef>
                <a:spcPts val="0"/>
              </a:spcBef>
              <a:spcAft>
                <a:spcPts val="0"/>
              </a:spcAft>
              <a:buClr>
                <a:schemeClr val="lt1"/>
              </a:buClr>
              <a:buSzPts val="1500"/>
              <a:buAutoNum type="arabicPeriod"/>
            </a:pPr>
            <a:r>
              <a:rPr lang="en" sz="1500" b="1">
                <a:solidFill>
                  <a:schemeClr val="lt1"/>
                </a:solidFill>
              </a:rPr>
              <a:t>Record her blood pressure, heart rate and pulse. </a:t>
            </a:r>
            <a:endParaRPr sz="1500" b="1">
              <a:solidFill>
                <a:schemeClr val="lt1"/>
              </a:solidFill>
            </a:endParaRPr>
          </a:p>
          <a:p>
            <a:pPr marL="457200" lvl="0" indent="-323850" algn="l" rtl="0">
              <a:lnSpc>
                <a:spcPct val="107916"/>
              </a:lnSpc>
              <a:spcBef>
                <a:spcPts val="0"/>
              </a:spcBef>
              <a:spcAft>
                <a:spcPts val="0"/>
              </a:spcAft>
              <a:buClr>
                <a:schemeClr val="lt1"/>
              </a:buClr>
              <a:buSzPts val="1500"/>
              <a:buAutoNum type="arabicPeriod"/>
            </a:pPr>
            <a:r>
              <a:rPr lang="en" sz="1500" b="1">
                <a:solidFill>
                  <a:schemeClr val="lt1"/>
                </a:solidFill>
              </a:rPr>
              <a:t>Remind her to take her high blood pressure medication.</a:t>
            </a:r>
            <a:endParaRPr sz="1800" b="1">
              <a:solidFill>
                <a:schemeClr val="lt1"/>
              </a:solidFill>
            </a:endParaRPr>
          </a:p>
        </p:txBody>
      </p:sp>
      <p:pic>
        <p:nvPicPr>
          <p:cNvPr id="139" name="Google Shape;139;p21"/>
          <p:cNvPicPr preferRelativeResize="0"/>
          <p:nvPr/>
        </p:nvPicPr>
        <p:blipFill>
          <a:blip r:embed="rId4">
            <a:alphaModFix/>
          </a:blip>
          <a:stretch>
            <a:fillRect/>
          </a:stretch>
        </p:blipFill>
        <p:spPr>
          <a:xfrm>
            <a:off x="753850" y="1619950"/>
            <a:ext cx="1981200" cy="2400300"/>
          </a:xfrm>
          <a:prstGeom prst="rect">
            <a:avLst/>
          </a:prstGeom>
          <a:noFill/>
          <a:ln w="9525" cap="flat" cmpd="sng">
            <a:solidFill>
              <a:schemeClr val="lt1"/>
            </a:solidFill>
            <a:prstDash val="solid"/>
            <a:round/>
            <a:headEnd type="none" w="sm" len="sm"/>
            <a:tailEnd type="none" w="sm" len="sm"/>
          </a:ln>
        </p:spPr>
      </p:pic>
      <p:sp>
        <p:nvSpPr>
          <p:cNvPr id="140" name="Google Shape;140;p21"/>
          <p:cNvSpPr/>
          <p:nvPr/>
        </p:nvSpPr>
        <p:spPr>
          <a:xfrm>
            <a:off x="3167750" y="2865675"/>
            <a:ext cx="5453700" cy="32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pic>
        <p:nvPicPr>
          <p:cNvPr id="141" name="Google Shape;141;p21"/>
          <p:cNvPicPr preferRelativeResize="0"/>
          <p:nvPr/>
        </p:nvPicPr>
        <p:blipFill>
          <a:blip r:embed="rId5">
            <a:alphaModFix/>
          </a:blip>
          <a:stretch>
            <a:fillRect/>
          </a:stretch>
        </p:blipFill>
        <p:spPr>
          <a:xfrm>
            <a:off x="6294800" y="1665500"/>
            <a:ext cx="2155507" cy="572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40825" y="-57125"/>
            <a:ext cx="9364450" cy="6139575"/>
          </a:xfrm>
          <a:prstGeom prst="rect">
            <a:avLst/>
          </a:prstGeom>
          <a:noFill/>
          <a:ln>
            <a:noFill/>
          </a:ln>
        </p:spPr>
      </p:pic>
      <p:sp>
        <p:nvSpPr>
          <p:cNvPr id="147" name="Google Shape;147;p22"/>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148" name="Google Shape;148;p22"/>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149" name="Google Shape;149;p22"/>
          <p:cNvSpPr txBox="1">
            <a:spLocks noGrp="1"/>
          </p:cNvSpPr>
          <p:nvPr>
            <p:ph type="ctrTitle"/>
          </p:nvPr>
        </p:nvSpPr>
        <p:spPr>
          <a:xfrm>
            <a:off x="246375" y="114325"/>
            <a:ext cx="6543300" cy="506100"/>
          </a:xfrm>
          <a:prstGeom prst="rect">
            <a:avLst/>
          </a:prstGeom>
          <a:ln>
            <a:noFill/>
          </a:ln>
        </p:spPr>
        <p:txBody>
          <a:bodyPr spcFirstLastPara="1" wrap="square" lIns="68575" tIns="34275" rIns="68575" bIns="34275" anchor="b" anchorCtr="0">
            <a:normAutofit fontScale="90000"/>
          </a:bodyPr>
          <a:lstStyle/>
          <a:p>
            <a:pPr marL="457200" lvl="0" indent="-388620" algn="l" rtl="0">
              <a:lnSpc>
                <a:spcPct val="107916"/>
              </a:lnSpc>
              <a:spcBef>
                <a:spcPts val="0"/>
              </a:spcBef>
              <a:spcAft>
                <a:spcPts val="800"/>
              </a:spcAft>
              <a:buSzPct val="100000"/>
              <a:buFont typeface="Calibri"/>
              <a:buChar char="●"/>
            </a:pPr>
            <a:r>
              <a:rPr lang="en" sz="2800">
                <a:latin typeface="Calibri"/>
                <a:ea typeface="Calibri"/>
                <a:cs typeface="Calibri"/>
                <a:sym typeface="Calibri"/>
              </a:rPr>
              <a:t>Persona 2 </a:t>
            </a:r>
            <a:r>
              <a:rPr lang="en" sz="3000">
                <a:latin typeface="Calibri"/>
                <a:ea typeface="Calibri"/>
                <a:cs typeface="Calibri"/>
                <a:sym typeface="Calibri"/>
              </a:rPr>
              <a:t>&amp; User Stories</a:t>
            </a:r>
            <a:endParaRPr sz="2800">
              <a:latin typeface="Calibri"/>
              <a:ea typeface="Calibri"/>
              <a:cs typeface="Calibri"/>
              <a:sym typeface="Calibri"/>
            </a:endParaRPr>
          </a:p>
        </p:txBody>
      </p:sp>
      <p:sp>
        <p:nvSpPr>
          <p:cNvPr id="150" name="Google Shape;150;p22"/>
          <p:cNvSpPr/>
          <p:nvPr/>
        </p:nvSpPr>
        <p:spPr>
          <a:xfrm>
            <a:off x="187775" y="1102175"/>
            <a:ext cx="8873100" cy="3633000"/>
          </a:xfrm>
          <a:prstGeom prst="round2DiagRect">
            <a:avLst>
              <a:gd name="adj1" fmla="val 16667"/>
              <a:gd name="adj2" fmla="val 0"/>
            </a:avLst>
          </a:prstGeom>
          <a:solidFill>
            <a:schemeClr val="accent1"/>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151" name="Google Shape;151;p22"/>
          <p:cNvSpPr txBox="1"/>
          <p:nvPr/>
        </p:nvSpPr>
        <p:spPr>
          <a:xfrm>
            <a:off x="2667000" y="1423300"/>
            <a:ext cx="6207600" cy="3190800"/>
          </a:xfrm>
          <a:prstGeom prst="rect">
            <a:avLst/>
          </a:prstGeom>
          <a:noFill/>
          <a:ln>
            <a:noFill/>
          </a:ln>
        </p:spPr>
        <p:txBody>
          <a:bodyPr spcFirstLastPara="1" wrap="square" lIns="91425" tIns="91425" rIns="91425" bIns="91425" anchor="t" anchorCtr="0">
            <a:spAutoFit/>
          </a:bodyPr>
          <a:lstStyle/>
          <a:p>
            <a:pPr marL="171450" lvl="0" indent="0" algn="l" rtl="0">
              <a:lnSpc>
                <a:spcPct val="107916"/>
              </a:lnSpc>
              <a:spcBef>
                <a:spcPts val="0"/>
              </a:spcBef>
              <a:spcAft>
                <a:spcPts val="0"/>
              </a:spcAft>
              <a:buNone/>
            </a:pPr>
            <a:r>
              <a:rPr lang="en" sz="2800" b="1">
                <a:solidFill>
                  <a:srgbClr val="FFFF00"/>
                </a:solidFill>
              </a:rPr>
              <a:t>Ms. Elizabeth Grace, Williams</a:t>
            </a:r>
            <a:endParaRPr sz="2800" b="1">
              <a:solidFill>
                <a:srgbClr val="FFFF00"/>
              </a:solidFill>
            </a:endParaRPr>
          </a:p>
          <a:p>
            <a:pPr marL="171450" lvl="0" indent="0" algn="l" rtl="0">
              <a:lnSpc>
                <a:spcPct val="107916"/>
              </a:lnSpc>
              <a:spcBef>
                <a:spcPts val="800"/>
              </a:spcBef>
              <a:spcAft>
                <a:spcPts val="0"/>
              </a:spcAft>
              <a:buNone/>
            </a:pPr>
            <a:r>
              <a:rPr lang="en" sz="1500" b="1">
                <a:solidFill>
                  <a:schemeClr val="lt1"/>
                </a:solidFill>
              </a:rPr>
              <a:t>• Job Title: A former elementary school teacher. </a:t>
            </a:r>
            <a:endParaRPr sz="15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Age: Elderly persons aged 65 </a:t>
            </a:r>
            <a:endParaRPr sz="15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Ethnicity: Not distinguishing between different races.</a:t>
            </a:r>
            <a:endParaRPr sz="1500" b="1">
              <a:solidFill>
                <a:schemeClr val="lt1"/>
              </a:solidFill>
            </a:endParaRPr>
          </a:p>
          <a:p>
            <a:pPr marL="171450" lvl="0" indent="0" algn="l" rtl="0">
              <a:lnSpc>
                <a:spcPct val="107916"/>
              </a:lnSpc>
              <a:spcBef>
                <a:spcPts val="800"/>
              </a:spcBef>
              <a:spcAft>
                <a:spcPts val="0"/>
              </a:spcAft>
              <a:buNone/>
            </a:pPr>
            <a:endParaRPr sz="700" b="1">
              <a:solidFill>
                <a:schemeClr val="lt1"/>
              </a:solidFill>
            </a:endParaRPr>
          </a:p>
          <a:p>
            <a:pPr marL="171450" lvl="0" indent="0" algn="l" rtl="0">
              <a:lnSpc>
                <a:spcPct val="107916"/>
              </a:lnSpc>
              <a:spcBef>
                <a:spcPts val="800"/>
              </a:spcBef>
              <a:spcAft>
                <a:spcPts val="0"/>
              </a:spcAft>
              <a:buNone/>
            </a:pPr>
            <a:r>
              <a:rPr lang="en" sz="1500" b="1">
                <a:solidFill>
                  <a:schemeClr val="lt1"/>
                </a:solidFill>
              </a:rPr>
              <a:t>• </a:t>
            </a:r>
            <a:r>
              <a:rPr lang="en" sz="2000" b="1">
                <a:solidFill>
                  <a:schemeClr val="lt1"/>
                </a:solidFill>
              </a:rPr>
              <a:t>Goals and Tasks</a:t>
            </a:r>
            <a:r>
              <a:rPr lang="en" sz="1500" b="1">
                <a:solidFill>
                  <a:schemeClr val="lt1"/>
                </a:solidFill>
              </a:rPr>
              <a:t>: </a:t>
            </a:r>
            <a:endParaRPr sz="1500" b="1">
              <a:solidFill>
                <a:schemeClr val="lt1"/>
              </a:solidFill>
            </a:endParaRPr>
          </a:p>
          <a:p>
            <a:pPr marL="457200" lvl="0" indent="-323850" algn="l" rtl="0">
              <a:lnSpc>
                <a:spcPct val="107916"/>
              </a:lnSpc>
              <a:spcBef>
                <a:spcPts val="800"/>
              </a:spcBef>
              <a:spcAft>
                <a:spcPts val="0"/>
              </a:spcAft>
              <a:buClr>
                <a:schemeClr val="lt1"/>
              </a:buClr>
              <a:buSzPts val="1500"/>
              <a:buAutoNum type="arabicPeriod"/>
            </a:pPr>
            <a:r>
              <a:rPr lang="en" sz="1500" b="1">
                <a:solidFill>
                  <a:schemeClr val="lt1"/>
                </a:solidFill>
              </a:rPr>
              <a:t>Taking care of her (assisting with bathing, dressing, and toileting). </a:t>
            </a:r>
            <a:endParaRPr sz="1500" b="1">
              <a:solidFill>
                <a:schemeClr val="lt1"/>
              </a:solidFill>
            </a:endParaRPr>
          </a:p>
          <a:p>
            <a:pPr marL="457200" lvl="0" indent="-323850" algn="l" rtl="0">
              <a:lnSpc>
                <a:spcPct val="107916"/>
              </a:lnSpc>
              <a:spcBef>
                <a:spcPts val="0"/>
              </a:spcBef>
              <a:spcAft>
                <a:spcPts val="0"/>
              </a:spcAft>
              <a:buClr>
                <a:schemeClr val="lt1"/>
              </a:buClr>
              <a:buSzPts val="1500"/>
              <a:buAutoNum type="arabicPeriod"/>
            </a:pPr>
            <a:r>
              <a:rPr lang="en" sz="1500" b="1">
                <a:solidFill>
                  <a:schemeClr val="lt1"/>
                </a:solidFill>
              </a:rPr>
              <a:t>Reminding her to take her medication</a:t>
            </a:r>
            <a:endParaRPr sz="1800" b="1">
              <a:solidFill>
                <a:schemeClr val="lt1"/>
              </a:solidFill>
            </a:endParaRPr>
          </a:p>
        </p:txBody>
      </p:sp>
      <p:pic>
        <p:nvPicPr>
          <p:cNvPr id="152" name="Google Shape;152;p22"/>
          <p:cNvPicPr preferRelativeResize="0"/>
          <p:nvPr/>
        </p:nvPicPr>
        <p:blipFill>
          <a:blip r:embed="rId4">
            <a:alphaModFix/>
          </a:blip>
          <a:stretch>
            <a:fillRect/>
          </a:stretch>
        </p:blipFill>
        <p:spPr>
          <a:xfrm>
            <a:off x="525250" y="1624700"/>
            <a:ext cx="1981200" cy="2563305"/>
          </a:xfrm>
          <a:prstGeom prst="rect">
            <a:avLst/>
          </a:prstGeom>
          <a:noFill/>
          <a:ln w="9525" cap="flat" cmpd="sng">
            <a:solidFill>
              <a:schemeClr val="lt1"/>
            </a:solidFill>
            <a:prstDash val="solid"/>
            <a:round/>
            <a:headEnd type="none" w="sm" len="sm"/>
            <a:tailEnd type="none" w="sm" len="sm"/>
          </a:ln>
        </p:spPr>
      </p:pic>
      <p:sp>
        <p:nvSpPr>
          <p:cNvPr id="153" name="Google Shape;153;p22"/>
          <p:cNvSpPr/>
          <p:nvPr/>
        </p:nvSpPr>
        <p:spPr>
          <a:xfrm>
            <a:off x="2838450" y="3162300"/>
            <a:ext cx="5690400" cy="38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ctrTitle"/>
          </p:nvPr>
        </p:nvSpPr>
        <p:spPr>
          <a:xfrm>
            <a:off x="246375" y="114325"/>
            <a:ext cx="3778500" cy="506100"/>
          </a:xfrm>
          <a:prstGeom prst="rect">
            <a:avLst/>
          </a:prstGeom>
          <a:ln>
            <a:noFill/>
          </a:ln>
        </p:spPr>
        <p:txBody>
          <a:bodyPr spcFirstLastPara="1" wrap="square" lIns="68575" tIns="34275" rIns="68575" bIns="34275" anchor="b" anchorCtr="0">
            <a:noAutofit/>
          </a:bodyPr>
          <a:lstStyle/>
          <a:p>
            <a:pPr marL="457200" lvl="0" indent="-419100" algn="l" rtl="0">
              <a:lnSpc>
                <a:spcPct val="107916"/>
              </a:lnSpc>
              <a:spcBef>
                <a:spcPts val="0"/>
              </a:spcBef>
              <a:spcAft>
                <a:spcPts val="800"/>
              </a:spcAft>
              <a:buSzPts val="3000"/>
              <a:buFont typeface="Calibri"/>
              <a:buChar char="●"/>
            </a:pPr>
            <a:r>
              <a:rPr lang="en" sz="3000">
                <a:latin typeface="Calibri"/>
                <a:ea typeface="Calibri"/>
                <a:cs typeface="Calibri"/>
                <a:sym typeface="Calibri"/>
              </a:rPr>
              <a:t>Key Features</a:t>
            </a:r>
            <a:endParaRPr sz="3000">
              <a:latin typeface="Calibri"/>
              <a:ea typeface="Calibri"/>
              <a:cs typeface="Calibri"/>
              <a:sym typeface="Calibri"/>
            </a:endParaRPr>
          </a:p>
        </p:txBody>
      </p:sp>
      <p:sp>
        <p:nvSpPr>
          <p:cNvPr id="159" name="Google Shape;159;p23"/>
          <p:cNvSpPr/>
          <p:nvPr/>
        </p:nvSpPr>
        <p:spPr>
          <a:xfrm>
            <a:off x="449025" y="1281800"/>
            <a:ext cx="8327700" cy="3086100"/>
          </a:xfrm>
          <a:prstGeom prst="round2DiagRect">
            <a:avLst>
              <a:gd name="adj1" fmla="val 16667"/>
              <a:gd name="adj2" fmla="val 0"/>
            </a:avLst>
          </a:prstGeom>
          <a:solidFill>
            <a:schemeClr val="accent1"/>
          </a:solid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160" name="Google Shape;160;p23"/>
          <p:cNvSpPr txBox="1">
            <a:spLocks noGrp="1"/>
          </p:cNvSpPr>
          <p:nvPr>
            <p:ph type="subTitle" idx="1"/>
          </p:nvPr>
        </p:nvSpPr>
        <p:spPr>
          <a:xfrm>
            <a:off x="1299575" y="1636700"/>
            <a:ext cx="8520600" cy="2339100"/>
          </a:xfrm>
          <a:prstGeom prst="rect">
            <a:avLst/>
          </a:prstGeom>
        </p:spPr>
        <p:txBody>
          <a:bodyPr spcFirstLastPara="1" wrap="square" lIns="68575" tIns="34275" rIns="68575" bIns="34275" anchor="t" anchorCtr="0">
            <a:noAutofit/>
          </a:bodyPr>
          <a:lstStyle/>
          <a:p>
            <a:pPr marL="457200" lvl="0" indent="-419100" algn="l" rtl="0">
              <a:spcBef>
                <a:spcPts val="800"/>
              </a:spcBef>
              <a:spcAft>
                <a:spcPts val="0"/>
              </a:spcAft>
              <a:buSzPts val="3000"/>
              <a:buFont typeface="Arial"/>
              <a:buAutoNum type="arabicPeriod"/>
            </a:pPr>
            <a:r>
              <a:rPr lang="en" sz="3000" b="1">
                <a:latin typeface="Arial"/>
                <a:ea typeface="Arial"/>
                <a:cs typeface="Arial"/>
                <a:sym typeface="Arial"/>
              </a:rPr>
              <a:t>Medication Management </a:t>
            </a:r>
            <a:endParaRPr sz="3000" b="1">
              <a:latin typeface="Arial"/>
              <a:ea typeface="Arial"/>
              <a:cs typeface="Arial"/>
              <a:sym typeface="Arial"/>
            </a:endParaRPr>
          </a:p>
          <a:p>
            <a:pPr marL="457200" lvl="0" indent="-419100" algn="l" rtl="0">
              <a:spcBef>
                <a:spcPts val="0"/>
              </a:spcBef>
              <a:spcAft>
                <a:spcPts val="0"/>
              </a:spcAft>
              <a:buSzPts val="3000"/>
              <a:buFont typeface="Arial"/>
              <a:buAutoNum type="arabicPeriod"/>
            </a:pPr>
            <a:r>
              <a:rPr lang="en" sz="3000" b="1">
                <a:latin typeface="Arial"/>
                <a:ea typeface="Arial"/>
                <a:cs typeface="Arial"/>
                <a:sym typeface="Arial"/>
              </a:rPr>
              <a:t>Assistance with Mobility </a:t>
            </a:r>
            <a:endParaRPr sz="3000" b="1">
              <a:latin typeface="Arial"/>
              <a:ea typeface="Arial"/>
              <a:cs typeface="Arial"/>
              <a:sym typeface="Arial"/>
            </a:endParaRPr>
          </a:p>
          <a:p>
            <a:pPr marL="457200" lvl="0" indent="-419100" algn="l" rtl="0">
              <a:spcBef>
                <a:spcPts val="0"/>
              </a:spcBef>
              <a:spcAft>
                <a:spcPts val="0"/>
              </a:spcAft>
              <a:buSzPts val="3000"/>
              <a:buFont typeface="Arial"/>
              <a:buAutoNum type="arabicPeriod"/>
            </a:pPr>
            <a:r>
              <a:rPr lang="en" sz="3000" b="1">
                <a:latin typeface="Arial"/>
                <a:ea typeface="Arial"/>
                <a:cs typeface="Arial"/>
                <a:sym typeface="Arial"/>
              </a:rPr>
              <a:t>Vital Signs Monitoring </a:t>
            </a:r>
            <a:endParaRPr sz="3000" b="1">
              <a:latin typeface="Arial"/>
              <a:ea typeface="Arial"/>
              <a:cs typeface="Arial"/>
              <a:sym typeface="Arial"/>
            </a:endParaRPr>
          </a:p>
          <a:p>
            <a:pPr marL="457200" lvl="0" indent="-419100" algn="l" rtl="0">
              <a:spcBef>
                <a:spcPts val="0"/>
              </a:spcBef>
              <a:spcAft>
                <a:spcPts val="0"/>
              </a:spcAft>
              <a:buSzPts val="3000"/>
              <a:buFont typeface="Arial"/>
              <a:buAutoNum type="arabicPeriod"/>
            </a:pPr>
            <a:r>
              <a:rPr lang="en" sz="3000" b="1">
                <a:latin typeface="Arial"/>
                <a:ea typeface="Arial"/>
                <a:cs typeface="Arial"/>
                <a:sym typeface="Arial"/>
              </a:rPr>
              <a:t>Companionship and Entertainment </a:t>
            </a:r>
            <a:endParaRPr sz="3000" b="1">
              <a:latin typeface="Arial"/>
              <a:ea typeface="Arial"/>
              <a:cs typeface="Arial"/>
              <a:sym typeface="Arial"/>
            </a:endParaRPr>
          </a:p>
          <a:p>
            <a:pPr marL="457200" lvl="0" indent="-419100" algn="l" rtl="0">
              <a:spcBef>
                <a:spcPts val="0"/>
              </a:spcBef>
              <a:spcAft>
                <a:spcPts val="0"/>
              </a:spcAft>
              <a:buSzPts val="3000"/>
              <a:buFont typeface="Arial"/>
              <a:buAutoNum type="arabicPeriod"/>
            </a:pPr>
            <a:r>
              <a:rPr lang="en" sz="3000" b="1">
                <a:latin typeface="Arial"/>
                <a:ea typeface="Arial"/>
                <a:cs typeface="Arial"/>
                <a:sym typeface="Arial"/>
              </a:rPr>
              <a:t>Emergency Notification System</a:t>
            </a:r>
            <a:endParaRPr sz="3000" b="1">
              <a:latin typeface="Arial"/>
              <a:ea typeface="Arial"/>
              <a:cs typeface="Arial"/>
              <a:sym typeface="Arial"/>
            </a:endParaRPr>
          </a:p>
        </p:txBody>
      </p:sp>
      <p:pic>
        <p:nvPicPr>
          <p:cNvPr id="161" name="Google Shape;161;p23"/>
          <p:cNvPicPr preferRelativeResize="0"/>
          <p:nvPr/>
        </p:nvPicPr>
        <p:blipFill>
          <a:blip r:embed="rId3">
            <a:alphaModFix/>
          </a:blip>
          <a:stretch>
            <a:fillRect/>
          </a:stretch>
        </p:blipFill>
        <p:spPr>
          <a:xfrm>
            <a:off x="6654155" y="669475"/>
            <a:ext cx="2122570" cy="572650"/>
          </a:xfrm>
          <a:prstGeom prst="rect">
            <a:avLst/>
          </a:prstGeom>
          <a:noFill/>
          <a:ln>
            <a:noFill/>
          </a:ln>
        </p:spPr>
      </p:pic>
      <p:pic>
        <p:nvPicPr>
          <p:cNvPr id="162" name="Google Shape;162;p23"/>
          <p:cNvPicPr preferRelativeResize="0"/>
          <p:nvPr/>
        </p:nvPicPr>
        <p:blipFill>
          <a:blip r:embed="rId4">
            <a:alphaModFix/>
          </a:blip>
          <a:stretch>
            <a:fillRect/>
          </a:stretch>
        </p:blipFill>
        <p:spPr>
          <a:xfrm>
            <a:off x="4498650" y="669475"/>
            <a:ext cx="2155507" cy="57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pic>
        <p:nvPicPr>
          <p:cNvPr id="168" name="Google Shape;168;p24"/>
          <p:cNvPicPr preferRelativeResize="0"/>
          <p:nvPr/>
        </p:nvPicPr>
        <p:blipFill>
          <a:blip r:embed="rId3">
            <a:alphaModFix/>
          </a:blip>
          <a:stretch>
            <a:fillRect/>
          </a:stretch>
        </p:blipFill>
        <p:spPr>
          <a:xfrm>
            <a:off x="0" y="-61125"/>
            <a:ext cx="9297315" cy="5204626"/>
          </a:xfrm>
          <a:prstGeom prst="rect">
            <a:avLst/>
          </a:prstGeom>
          <a:noFill/>
          <a:ln>
            <a:noFill/>
          </a:ln>
        </p:spPr>
      </p:pic>
      <p:sp>
        <p:nvSpPr>
          <p:cNvPr id="169" name="Google Shape;169;p24"/>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sp>
        <p:nvSpPr>
          <p:cNvPr id="170" name="Google Shape;170;p24"/>
          <p:cNvSpPr txBox="1">
            <a:spLocks noGrp="1"/>
          </p:cNvSpPr>
          <p:nvPr>
            <p:ph type="ctrTitle"/>
          </p:nvPr>
        </p:nvSpPr>
        <p:spPr>
          <a:xfrm>
            <a:off x="246375" y="114325"/>
            <a:ext cx="5762400" cy="506100"/>
          </a:xfrm>
          <a:prstGeom prst="rect">
            <a:avLst/>
          </a:prstGeom>
          <a:ln>
            <a:noFill/>
          </a:ln>
        </p:spPr>
        <p:txBody>
          <a:bodyPr spcFirstLastPara="1" wrap="square" lIns="68575" tIns="34275" rIns="68575" bIns="34275" anchor="b" anchorCtr="0">
            <a:normAutofit/>
          </a:bodyPr>
          <a:lstStyle/>
          <a:p>
            <a:pPr marL="457200" lvl="0" indent="-406400" algn="l" rtl="0">
              <a:lnSpc>
                <a:spcPct val="107916"/>
              </a:lnSpc>
              <a:spcBef>
                <a:spcPts val="0"/>
              </a:spcBef>
              <a:spcAft>
                <a:spcPts val="800"/>
              </a:spcAft>
              <a:buSzPts val="2800"/>
              <a:buFont typeface="Calibri"/>
              <a:buChar char="●"/>
            </a:pPr>
            <a:r>
              <a:rPr lang="en" sz="2800">
                <a:latin typeface="Calibri"/>
                <a:ea typeface="Calibri"/>
                <a:cs typeface="Calibri"/>
                <a:sym typeface="Calibri"/>
              </a:rPr>
              <a:t>User Stories /Acceptance Criteria</a:t>
            </a:r>
            <a:endParaRPr sz="2800">
              <a:latin typeface="Calibri"/>
              <a:ea typeface="Calibri"/>
              <a:cs typeface="Calibri"/>
              <a:sym typeface="Calibri"/>
            </a:endParaRPr>
          </a:p>
        </p:txBody>
      </p:sp>
      <p:sp>
        <p:nvSpPr>
          <p:cNvPr id="171" name="Google Shape;171;p24"/>
          <p:cNvSpPr/>
          <p:nvPr/>
        </p:nvSpPr>
        <p:spPr>
          <a:xfrm>
            <a:off x="449025" y="1028700"/>
            <a:ext cx="8327700" cy="3551400"/>
          </a:xfrm>
          <a:prstGeom prst="round2DiagRect">
            <a:avLst>
              <a:gd name="adj1" fmla="val 16667"/>
              <a:gd name="adj2" fmla="val 0"/>
            </a:avLst>
          </a:prstGeom>
          <a:solidFill>
            <a:schemeClr val="accent1"/>
          </a:solidFill>
          <a:ln w="762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172" name="Google Shape;172;p24"/>
          <p:cNvSpPr txBox="1"/>
          <p:nvPr/>
        </p:nvSpPr>
        <p:spPr>
          <a:xfrm>
            <a:off x="812100" y="1276350"/>
            <a:ext cx="7656900" cy="2910000"/>
          </a:xfrm>
          <a:prstGeom prst="rect">
            <a:avLst/>
          </a:prstGeom>
          <a:noFill/>
          <a:ln>
            <a:noFill/>
          </a:ln>
        </p:spPr>
        <p:txBody>
          <a:bodyPr spcFirstLastPara="1" wrap="square" lIns="91425" tIns="91425" rIns="91425" bIns="91425" anchor="t" anchorCtr="0">
            <a:spAutoFit/>
          </a:bodyPr>
          <a:lstStyle/>
          <a:p>
            <a:pPr marL="457200" lvl="0" indent="0" algn="just" rtl="0">
              <a:lnSpc>
                <a:spcPct val="107000"/>
              </a:lnSpc>
              <a:spcBef>
                <a:spcPts val="0"/>
              </a:spcBef>
              <a:spcAft>
                <a:spcPts val="0"/>
              </a:spcAft>
              <a:buNone/>
            </a:pPr>
            <a:r>
              <a:rPr lang="en" sz="1900" b="1">
                <a:solidFill>
                  <a:schemeClr val="lt1"/>
                </a:solidFill>
              </a:rPr>
              <a:t>1. As a professional with busy schedule, I rely on the device to remind me of my medication schedule, dispense the correct doses, and ensure I adhere to my treatment plan for optimal health management.</a:t>
            </a:r>
            <a:endParaRPr sz="1900" b="1">
              <a:solidFill>
                <a:schemeClr val="lt1"/>
              </a:solidFill>
            </a:endParaRPr>
          </a:p>
          <a:p>
            <a:pPr marL="457200" lvl="0" indent="0" algn="just" rtl="0">
              <a:lnSpc>
                <a:spcPct val="107000"/>
              </a:lnSpc>
              <a:spcBef>
                <a:spcPts val="800"/>
              </a:spcBef>
              <a:spcAft>
                <a:spcPts val="0"/>
              </a:spcAft>
              <a:buNone/>
            </a:pPr>
            <a:endParaRPr sz="200" b="1">
              <a:solidFill>
                <a:schemeClr val="lt1"/>
              </a:solidFill>
            </a:endParaRPr>
          </a:p>
          <a:p>
            <a:pPr marL="457200" lvl="0" indent="0" algn="just" rtl="0">
              <a:lnSpc>
                <a:spcPct val="107000"/>
              </a:lnSpc>
              <a:spcBef>
                <a:spcPts val="800"/>
              </a:spcBef>
              <a:spcAft>
                <a:spcPts val="800"/>
              </a:spcAft>
              <a:buNone/>
            </a:pPr>
            <a:r>
              <a:rPr lang="en" sz="1900" b="1">
                <a:solidFill>
                  <a:schemeClr val="lt1"/>
                </a:solidFill>
              </a:rPr>
              <a:t>2. As a person with limited mobility, I appreciate the assistance with tasks like dressing, bathing, and toileting, providing me with the support I need to maintain my daily routine independently.</a:t>
            </a:r>
            <a:endParaRPr sz="2200" b="1">
              <a:solidFill>
                <a:schemeClr val="lt1"/>
              </a:solidFill>
            </a:endParaRPr>
          </a:p>
        </p:txBody>
      </p:sp>
    </p:spTree>
  </p:cSld>
  <p:clrMapOvr>
    <a:masterClrMapping/>
  </p:clrMapOvr>
</p:sld>
</file>

<file path=ppt/theme/theme1.xml><?xml version="1.0" encoding="utf-8"?>
<a:theme xmlns:a="http://schemas.openxmlformats.org/drawingml/2006/main" name="2_Office Theme">
  <a:themeElements>
    <a:clrScheme name="Custom 24">
      <a:dk1>
        <a:srgbClr val="000000"/>
      </a:dk1>
      <a:lt1>
        <a:srgbClr val="FFFFFF"/>
      </a:lt1>
      <a:dk2>
        <a:srgbClr val="000000"/>
      </a:dk2>
      <a:lt2>
        <a:srgbClr val="E6E6E6"/>
      </a:lt2>
      <a:accent1>
        <a:srgbClr val="264653"/>
      </a:accent1>
      <a:accent2>
        <a:srgbClr val="00E0E0"/>
      </a:accent2>
      <a:accent3>
        <a:srgbClr val="E9C46A"/>
      </a:accent3>
      <a:accent4>
        <a:srgbClr val="F4A261"/>
      </a:accent4>
      <a:accent5>
        <a:srgbClr val="E76F51"/>
      </a:accent5>
      <a:accent6>
        <a:srgbClr val="DDA62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2649</Words>
  <Application>Microsoft Macintosh PowerPoint</Application>
  <PresentationFormat>全屏显示(16:9)</PresentationFormat>
  <Paragraphs>245</Paragraphs>
  <Slides>28</Slides>
  <Notes>28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Times New Roman</vt:lpstr>
      <vt:lpstr>Calibri</vt:lpstr>
      <vt:lpstr>Quattrocento Sans</vt:lpstr>
      <vt:lpstr>DengXian</vt:lpstr>
      <vt:lpstr>Arial</vt:lpstr>
      <vt:lpstr>2_Office Theme</vt:lpstr>
      <vt:lpstr>EVERGREEN</vt:lpstr>
      <vt:lpstr>PowerPoint 演示文稿</vt:lpstr>
      <vt:lpstr>Goal</vt:lpstr>
      <vt:lpstr>PowerPoint 演示文稿</vt:lpstr>
      <vt:lpstr>PowerPoint 演示文稿</vt:lpstr>
      <vt:lpstr>PowerPoint 演示文稿</vt:lpstr>
      <vt:lpstr>PowerPoint 演示文稿</vt:lpstr>
      <vt:lpstr>Key Features</vt:lpstr>
      <vt:lpstr>PowerPoint 演示文稿</vt:lpstr>
      <vt:lpstr>PowerPoint 演示文稿</vt:lpstr>
      <vt:lpstr>PowerPoint 演示文稿</vt:lpstr>
      <vt:lpstr>PowerPoint 演示文稿</vt:lpstr>
      <vt:lpstr>PowerPoint 演示文稿</vt:lpstr>
      <vt:lpstr>Story Points for each User Story</vt:lpstr>
      <vt:lpstr>PowerPoint 演示文稿</vt:lpstr>
      <vt:lpstr>PowerPoint 演示文稿</vt:lpstr>
      <vt:lpstr>Roadmap</vt:lpstr>
      <vt:lpstr>Sprint Plan</vt:lpstr>
      <vt:lpstr>PowerPoint 演示文稿</vt:lpstr>
      <vt:lpstr>PowerPoint 演示文稿</vt:lpstr>
      <vt:lpstr>PowerPoint 演示文稿</vt:lpstr>
      <vt:lpstr>PowerPoint 演示文稿</vt:lpstr>
      <vt:lpstr>PowerPoint 演示文稿</vt:lpstr>
      <vt:lpstr>Prototype 1</vt:lpstr>
      <vt:lpstr>Prototype 2</vt:lpstr>
      <vt:lpstr>Prototype 3</vt:lpstr>
      <vt:lpstr>Prototype 3</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EVERGREEN</dc:title>
  <cp:lastModifiedBy>Niu, Chenrui</cp:lastModifiedBy>
  <cp:revision>2</cp:revision>
  <dcterms:modified xsi:type="dcterms:W3CDTF">2023-11-16T00:53:19Z</dcterms:modified>
</cp:coreProperties>
</file>